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496" r:id="rId5"/>
    <p:sldId id="518" r:id="rId6"/>
    <p:sldId id="520" r:id="rId7"/>
    <p:sldId id="506" r:id="rId8"/>
    <p:sldId id="513" r:id="rId9"/>
    <p:sldId id="514" r:id="rId10"/>
    <p:sldId id="497" r:id="rId11"/>
    <p:sldId id="502" r:id="rId12"/>
    <p:sldId id="505" r:id="rId13"/>
    <p:sldId id="522" r:id="rId14"/>
    <p:sldId id="500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64" y="456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Where do</a:t>
            </a:r>
            <a:r>
              <a:rPr lang="en-US" sz="2000" baseline="0" dirty="0">
                <a:solidFill>
                  <a:schemeClr val="accent3">
                    <a:lumMod val="75000"/>
                  </a:schemeClr>
                </a:solidFill>
              </a:rPr>
              <a:t> we Spend our Money?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'Qharter I Highlight'!$I$21</c:f>
              <c:strCache>
                <c:ptCount val="1"/>
                <c:pt idx="0">
                  <c:v>Expense Amount</c:v>
                </c:pt>
              </c:strCache>
            </c:strRef>
          </c:tx>
          <c:cat>
            <c:strRef>
              <c:f>'Qharter I Highlight'!$H$22:$H$28</c:f>
              <c:strCache>
                <c:ptCount val="7"/>
                <c:pt idx="0">
                  <c:v> Salaries and Payroll Taxes </c:v>
                </c:pt>
                <c:pt idx="1">
                  <c:v> Health and Other Benefits </c:v>
                </c:pt>
                <c:pt idx="2">
                  <c:v> Occupancy/Facilities  </c:v>
                </c:pt>
                <c:pt idx="3">
                  <c:v> Information Technology, Communication </c:v>
                </c:pt>
                <c:pt idx="4">
                  <c:v> Transportation </c:v>
                </c:pt>
                <c:pt idx="5">
                  <c:v> Consumer Expenditure </c:v>
                </c:pt>
                <c:pt idx="6">
                  <c:v> Others </c:v>
                </c:pt>
              </c:strCache>
            </c:strRef>
          </c:cat>
          <c:val>
            <c:numRef>
              <c:f>'Qharter I Highlight'!$I$22:$I$28</c:f>
            </c:numRef>
          </c:val>
          <c:extLst>
            <c:ext xmlns:c16="http://schemas.microsoft.com/office/drawing/2014/chart" uri="{C3380CC4-5D6E-409C-BE32-E72D297353CC}">
              <c16:uniqueId val="{00000000-2710-4465-B2FB-F6083FAE30DF}"/>
            </c:ext>
          </c:extLst>
        </c:ser>
        <c:ser>
          <c:idx val="1"/>
          <c:order val="1"/>
          <c:tx>
            <c:strRef>
              <c:f>'Qharter I Highlight'!$J$21</c:f>
              <c:strCache>
                <c:ptCount val="1"/>
                <c:pt idx="0">
                  <c:v>Percentage of Total Expense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710-4465-B2FB-F6083FAE30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710-4465-B2FB-F6083FAE30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710-4465-B2FB-F6083FAE30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710-4465-B2FB-F6083FAE30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710-4465-B2FB-F6083FAE30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710-4465-B2FB-F6083FAE30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710-4465-B2FB-F6083FAE30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'Qharter I Highlight'!$H$22:$H$28</c:f>
              <c:strCache>
                <c:ptCount val="7"/>
                <c:pt idx="0">
                  <c:v> Salaries and Payroll Taxes </c:v>
                </c:pt>
                <c:pt idx="1">
                  <c:v> Health and Other Benefits </c:v>
                </c:pt>
                <c:pt idx="2">
                  <c:v> Occupancy/Facilities  </c:v>
                </c:pt>
                <c:pt idx="3">
                  <c:v> Information Technology, Communication </c:v>
                </c:pt>
                <c:pt idx="4">
                  <c:v> Transportation </c:v>
                </c:pt>
                <c:pt idx="5">
                  <c:v> Consumer Expenditure </c:v>
                </c:pt>
                <c:pt idx="6">
                  <c:v> Others </c:v>
                </c:pt>
              </c:strCache>
            </c:strRef>
          </c:cat>
          <c:val>
            <c:numRef>
              <c:f>'Qharter I Highlight'!$J$22:$J$28</c:f>
              <c:numCache>
                <c:formatCode>0%</c:formatCode>
                <c:ptCount val="7"/>
                <c:pt idx="0">
                  <c:v>0.79892288264245859</c:v>
                </c:pt>
                <c:pt idx="1">
                  <c:v>6.9829769133441424E-2</c:v>
                </c:pt>
                <c:pt idx="2">
                  <c:v>3.7165207675751245E-2</c:v>
                </c:pt>
                <c:pt idx="3">
                  <c:v>1.4878780583682527E-2</c:v>
                </c:pt>
                <c:pt idx="4">
                  <c:v>1.9153046955018783E-2</c:v>
                </c:pt>
                <c:pt idx="5">
                  <c:v>2.8839192555198487E-2</c:v>
                </c:pt>
                <c:pt idx="6">
                  <c:v>3.1211120454449001E-2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710-4465-B2FB-F6083FAE3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Revenue</a:t>
            </a:r>
            <a:r>
              <a:rPr lang="en-US" sz="2000" baseline="0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Expense</a:t>
            </a:r>
            <a:r>
              <a:rPr lang="en-US" sz="2000" baseline="0" dirty="0">
                <a:solidFill>
                  <a:schemeClr val="accent3">
                    <a:lumMod val="75000"/>
                  </a:schemeClr>
                </a:solidFill>
              </a:rPr>
              <a:t> Compared to Budget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'Qharter I Highlight'!$C$7</c:f>
              <c:strCache>
                <c:ptCount val="1"/>
                <c:pt idx="0">
                  <c:v>Total Operational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0D-4D84-BA83-5BD59B508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'Qharter I Highlight'!$D$6:$F$6</c:f>
              <c:strCache>
                <c:ptCount val="1"/>
                <c:pt idx="0">
                  <c:v>Actual Performance to Budget (FY23) %</c:v>
                </c:pt>
              </c:strCache>
            </c:strRef>
          </c:cat>
          <c:val>
            <c:numRef>
              <c:f>'Qharter I Highlight'!$D$7:$F$7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3-4C6C-89F5-215A827BDF83}"/>
            </c:ext>
          </c:extLst>
        </c:ser>
        <c:ser>
          <c:idx val="1"/>
          <c:order val="1"/>
          <c:tx>
            <c:strRef>
              <c:f>'Qharter I Highlight'!$C$8</c:f>
              <c:strCache>
                <c:ptCount val="1"/>
                <c:pt idx="0">
                  <c:v>Total Operational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'Qharter I Highlight'!$D$6:$F$6</c:f>
              <c:strCache>
                <c:ptCount val="1"/>
                <c:pt idx="0">
                  <c:v>Actual Performance to Budget (FY23) %</c:v>
                </c:pt>
              </c:strCache>
            </c:strRef>
          </c:cat>
          <c:val>
            <c:numRef>
              <c:f>'Qharter I Highlight'!$D$8:$F$8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3-4C6C-89F5-215A827BD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967135"/>
        <c:axId val="553967967"/>
      </c:barChart>
      <c:catAx>
        <c:axId val="553967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967967"/>
        <c:crosses val="autoZero"/>
        <c:auto val="1"/>
        <c:lblAlgn val="ctr"/>
        <c:lblOffset val="100"/>
        <c:noMultiLvlLbl val="0"/>
      </c:catAx>
      <c:valAx>
        <c:axId val="5539679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>
              <a:softEdge rad="0"/>
            </a:effectLst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67135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Revenue</a:t>
            </a:r>
            <a:r>
              <a:rPr lang="en-US" sz="2000" baseline="0" dirty="0">
                <a:solidFill>
                  <a:schemeClr val="accent3">
                    <a:lumMod val="50000"/>
                  </a:schemeClr>
                </a:solidFill>
              </a:rPr>
              <a:t> &amp; Expense Compared to FY23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PowerPoint]Qharter I Highlight'!$C$16</c:f>
              <c:strCache>
                <c:ptCount val="1"/>
                <c:pt idx="0">
                  <c:v>Total Operational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PowerPoint]Qharter I Highlight'!$D$15:$F$15</c:f>
              <c:strCache>
                <c:ptCount val="1"/>
                <c:pt idx="0">
                  <c:v>Increase over FY22 Performance %</c:v>
                </c:pt>
              </c:strCache>
            </c:strRef>
          </c:cat>
          <c:val>
            <c:numRef>
              <c:f>'[Chart in Microsoft PowerPoint]Qharter I Highlight'!$D$16:$F$16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467F-8E17-9DBB26EBC74D}"/>
            </c:ext>
          </c:extLst>
        </c:ser>
        <c:ser>
          <c:idx val="1"/>
          <c:order val="1"/>
          <c:tx>
            <c:strRef>
              <c:f>'[Chart in Microsoft PowerPoint]Qharter I Highlight'!$C$17</c:f>
              <c:strCache>
                <c:ptCount val="1"/>
                <c:pt idx="0">
                  <c:v>Total Operational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PowerPoint]Qharter I Highlight'!$D$15:$F$15</c:f>
              <c:strCache>
                <c:ptCount val="1"/>
                <c:pt idx="0">
                  <c:v>Increase over FY22 Performance %</c:v>
                </c:pt>
              </c:strCache>
            </c:strRef>
          </c:cat>
          <c:val>
            <c:numRef>
              <c:f>'[Chart in Microsoft PowerPoint]Qharter I Highlight'!$D$17:$F$17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9-467F-8E17-9DBB26EBC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498495"/>
        <c:axId val="560499327"/>
      </c:barChart>
      <c:catAx>
        <c:axId val="5604984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0499327"/>
        <c:crosses val="autoZero"/>
        <c:auto val="1"/>
        <c:lblAlgn val="ctr"/>
        <c:lblOffset val="100"/>
        <c:noMultiLvlLbl val="0"/>
      </c:catAx>
      <c:valAx>
        <c:axId val="56049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9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16/7/layout/LinearArrowProcessNumbered#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A8D6E5D-2291-4551-826E-2E8CD77EBBCD}">
      <dgm:prSet custT="1"/>
      <dgm:spPr/>
      <dgm:t>
        <a:bodyPr/>
        <a:lstStyle/>
        <a:p>
          <a:r>
            <a:rPr lang="en-US" sz="2200" b="1" u="none" dirty="0"/>
            <a:t>June 15, UCP Sports Auction, Carousel Pavilion, Harrisburg City Island</a:t>
          </a:r>
        </a:p>
        <a:p>
          <a:r>
            <a:rPr lang="en-US" sz="2200" b="1" u="none" dirty="0"/>
            <a:t>Vol Ops</a:t>
          </a:r>
          <a:endParaRPr lang="en-US" sz="2200" b="0" u="none" dirty="0"/>
        </a:p>
      </dgm:t>
    </dgm:pt>
    <dgm:pt modelId="{8108D565-E010-4B90-8EC9-E6472FDB3D6F}" type="parTrans" cxnId="{55EAF420-E592-4A82-A62F-9D8CCEB249F3}">
      <dgm:prSet/>
      <dgm:spPr/>
      <dgm:t>
        <a:bodyPr/>
        <a:lstStyle/>
        <a:p>
          <a:endParaRPr lang="en-US"/>
        </a:p>
      </dgm:t>
    </dgm:pt>
    <dgm:pt modelId="{6D5F5307-B9A3-4224-A52C-70B5D7E58E7C}" type="sibTrans" cxnId="{55EAF420-E592-4A82-A62F-9D8CCEB249F3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D6DA7103-15D1-48C2-A0B4-D3E64A790107}">
      <dgm:prSet custT="1"/>
      <dgm:spPr/>
      <dgm:t>
        <a:bodyPr/>
        <a:lstStyle/>
        <a:p>
          <a:r>
            <a:rPr lang="en-US" sz="2400" b="1" u="none" dirty="0"/>
            <a:t>May 3- Employee Retreat, Vibrant</a:t>
          </a:r>
          <a:endParaRPr lang="en-US" sz="2400" dirty="0"/>
        </a:p>
      </dgm:t>
    </dgm:pt>
    <dgm:pt modelId="{03CEDFC6-9626-408F-803E-1B85355826C3}" type="parTrans" cxnId="{94F99C33-96F7-4717-B345-36EE7AFCC3A5}">
      <dgm:prSet/>
      <dgm:spPr/>
      <dgm:t>
        <a:bodyPr/>
        <a:lstStyle/>
        <a:p>
          <a:endParaRPr lang="en-US"/>
        </a:p>
      </dgm:t>
    </dgm:pt>
    <dgm:pt modelId="{DB6BAE98-ABAC-4748-85E8-84079E7E815F}" type="sibTrans" cxnId="{94F99C33-96F7-4717-B345-36EE7AFCC3A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D67E0F8-25DC-4282-AB54-B9E8C8759053}">
      <dgm:prSet custT="1"/>
      <dgm:spPr/>
      <dgm:t>
        <a:bodyPr/>
        <a:lstStyle/>
        <a:p>
          <a:r>
            <a:rPr lang="en-US" sz="2000" b="1" u="none" dirty="0"/>
            <a:t>March 9- UCP Magic Night, black-tie dinner/dance, Colonial Golf &amp; Tennis Club</a:t>
          </a:r>
        </a:p>
        <a:p>
          <a:r>
            <a:rPr lang="en-US" sz="2000" b="1" u="none" dirty="0"/>
            <a:t>Vol Ops</a:t>
          </a:r>
          <a:r>
            <a:rPr lang="en-US" sz="2400" b="1" u="none" dirty="0"/>
            <a:t>	</a:t>
          </a:r>
          <a:endParaRPr lang="en-US" sz="2400" dirty="0"/>
        </a:p>
      </dgm:t>
    </dgm:pt>
    <dgm:pt modelId="{F3F95002-AEAE-4856-9EF0-0E9923FBFFB3}" type="parTrans" cxnId="{FAD97BED-66DA-4311-AE73-18954CB97D2C}">
      <dgm:prSet/>
      <dgm:spPr/>
      <dgm:t>
        <a:bodyPr/>
        <a:lstStyle/>
        <a:p>
          <a:endParaRPr lang="en-US"/>
        </a:p>
      </dgm:t>
    </dgm:pt>
    <dgm:pt modelId="{F14EB781-7FA2-45D3-B741-E41AA7C8AF7A}" type="sibTrans" cxnId="{FAD97BED-66DA-4311-AE73-18954CB97D2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9B1B582-7FE3-44E6-94E1-C0D5A45A593C}">
      <dgm:prSet custT="1"/>
      <dgm:spPr/>
      <dgm:t>
        <a:bodyPr/>
        <a:lstStyle/>
        <a:p>
          <a:r>
            <a:rPr lang="en-US" sz="2200" b="0" u="none" dirty="0"/>
            <a:t>July- Summer Carnival, 55 Utley, TBD</a:t>
          </a:r>
        </a:p>
      </dgm:t>
    </dgm:pt>
    <dgm:pt modelId="{980990D6-22F0-479E-87D6-F0CD04E2A6F5}" type="parTrans" cxnId="{12AE93A3-5727-4F2D-ACBD-C3A3CC45C052}">
      <dgm:prSet/>
      <dgm:spPr/>
      <dgm:t>
        <a:bodyPr/>
        <a:lstStyle/>
        <a:p>
          <a:endParaRPr lang="en-US"/>
        </a:p>
      </dgm:t>
    </dgm:pt>
    <dgm:pt modelId="{D2EA8433-21A8-40A2-9C95-280F3F4E6FD8}" type="sibTrans" cxnId="{12AE93A3-5727-4F2D-ACBD-C3A3CC45C052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11AC41B2-B376-4A33-9970-C52A6FB64BED}">
      <dgm:prSet custT="1"/>
      <dgm:spPr/>
      <dgm:t>
        <a:bodyPr/>
        <a:lstStyle/>
        <a:p>
          <a:r>
            <a:rPr lang="en-US" sz="2400" dirty="0"/>
            <a:t>March 14- Town Hall Mtg. 9:30, 3:30</a:t>
          </a:r>
        </a:p>
      </dgm:t>
    </dgm:pt>
    <dgm:pt modelId="{3F4FD3CE-D355-435A-922A-76FF8351024A}" type="parTrans" cxnId="{541D2651-890D-4C42-BA84-597AE340D729}">
      <dgm:prSet/>
      <dgm:spPr/>
      <dgm:t>
        <a:bodyPr/>
        <a:lstStyle/>
        <a:p>
          <a:endParaRPr lang="en-US"/>
        </a:p>
      </dgm:t>
    </dgm:pt>
    <dgm:pt modelId="{8E73FF2A-4FC9-49A3-A0D6-CD41265624FD}" type="sibTrans" cxnId="{541D2651-890D-4C42-BA84-597AE340D72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882F71C-C54E-4689-AA33-E31F5887791C}">
      <dgm:prSet custT="1"/>
      <dgm:spPr/>
      <dgm:t>
        <a:bodyPr/>
        <a:lstStyle/>
        <a:p>
          <a:r>
            <a:rPr lang="en-US" sz="2400" dirty="0"/>
            <a:t>June 13-  Town Hall Mtg. 9:30, 3:30</a:t>
          </a:r>
        </a:p>
      </dgm:t>
    </dgm:pt>
    <dgm:pt modelId="{667BECF7-1326-43B4-82EB-AE60FAA00273}" type="parTrans" cxnId="{75032175-62E1-4377-8202-875D6904DFBF}">
      <dgm:prSet/>
      <dgm:spPr/>
      <dgm:t>
        <a:bodyPr/>
        <a:lstStyle/>
        <a:p>
          <a:endParaRPr lang="en-US"/>
        </a:p>
      </dgm:t>
    </dgm:pt>
    <dgm:pt modelId="{E326207D-4067-480E-959A-98A966642268}" type="sibTrans" cxnId="{75032175-62E1-4377-8202-875D6904DFB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9938462-A694-4D2B-BC8A-98DD7FFDFAAA}" type="pres">
      <dgm:prSet presAssocID="{98A846BE-51A9-4BA7-9258-ECFAE05E7F40}" presName="linearFlow" presStyleCnt="0">
        <dgm:presLayoutVars>
          <dgm:dir/>
          <dgm:animLvl val="lvl"/>
          <dgm:resizeHandles val="exact"/>
        </dgm:presLayoutVars>
      </dgm:prSet>
      <dgm:spPr/>
    </dgm:pt>
    <dgm:pt modelId="{EC3243DB-FE79-4F3D-A7E7-1F9B998BFF16}" type="pres">
      <dgm:prSet presAssocID="{AD67E0F8-25DC-4282-AB54-B9E8C8759053}" presName="compositeNode" presStyleCnt="0"/>
      <dgm:spPr/>
    </dgm:pt>
    <dgm:pt modelId="{E436CD2B-4CCD-49C2-A797-E184A169A2EA}" type="pres">
      <dgm:prSet presAssocID="{AD67E0F8-25DC-4282-AB54-B9E8C875905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C49CE8-8BED-412E-915F-349FA5AB82FC}" type="pres">
      <dgm:prSet presAssocID="{AD67E0F8-25DC-4282-AB54-B9E8C8759053}" presName="parSh" presStyleCnt="0"/>
      <dgm:spPr/>
    </dgm:pt>
    <dgm:pt modelId="{ABDCA616-862B-426D-8B2B-B97B85AD657C}" type="pres">
      <dgm:prSet presAssocID="{AD67E0F8-25DC-4282-AB54-B9E8C8759053}" presName="lineNode" presStyleLbl="alignAccFollowNode1" presStyleIdx="0" presStyleCnt="18"/>
      <dgm:spPr/>
    </dgm:pt>
    <dgm:pt modelId="{A7A839D5-D8A7-4A11-851A-84082CC1C01D}" type="pres">
      <dgm:prSet presAssocID="{AD67E0F8-25DC-4282-AB54-B9E8C8759053}" presName="lineArrowNode" presStyleLbl="alignAccFollowNode1" presStyleIdx="1" presStyleCnt="18"/>
      <dgm:spPr/>
    </dgm:pt>
    <dgm:pt modelId="{C708511A-CE21-4600-84BE-E0395FFECCFF}" type="pres">
      <dgm:prSet presAssocID="{F14EB781-7FA2-45D3-B741-E41AA7C8AF7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257BE78-23A3-4CE6-9A1A-7DE34C34FF61}" type="pres">
      <dgm:prSet presAssocID="{F14EB781-7FA2-45D3-B741-E41AA7C8AF7A}" presName="spacerBetweenCircleAndCallout" presStyleCnt="0">
        <dgm:presLayoutVars/>
      </dgm:prSet>
      <dgm:spPr/>
    </dgm:pt>
    <dgm:pt modelId="{AD543543-E78F-4BB3-B214-06BD67167443}" type="pres">
      <dgm:prSet presAssocID="{AD67E0F8-25DC-4282-AB54-B9E8C8759053}" presName="nodeText" presStyleLbl="alignAccFollowNode1" presStyleIdx="2" presStyleCnt="18">
        <dgm:presLayoutVars>
          <dgm:bulletEnabled val="1"/>
        </dgm:presLayoutVars>
      </dgm:prSet>
      <dgm:spPr/>
    </dgm:pt>
    <dgm:pt modelId="{B93D7DCB-FB6C-4FC8-ACF7-F3DEC9BCC56B}" type="pres">
      <dgm:prSet presAssocID="{F14EB781-7FA2-45D3-B741-E41AA7C8AF7A}" presName="sibTransComposite" presStyleCnt="0"/>
      <dgm:spPr/>
    </dgm:pt>
    <dgm:pt modelId="{97A8EB20-6306-48E6-8E8E-08139D021F3E}" type="pres">
      <dgm:prSet presAssocID="{11AC41B2-B376-4A33-9970-C52A6FB64BED}" presName="compositeNode" presStyleCnt="0"/>
      <dgm:spPr/>
    </dgm:pt>
    <dgm:pt modelId="{4D8F954A-F19B-4041-98CA-24529E8ACB51}" type="pres">
      <dgm:prSet presAssocID="{11AC41B2-B376-4A33-9970-C52A6FB64BE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59AB0E-B66A-4894-825B-243BAD87D997}" type="pres">
      <dgm:prSet presAssocID="{11AC41B2-B376-4A33-9970-C52A6FB64BED}" presName="parSh" presStyleCnt="0"/>
      <dgm:spPr/>
    </dgm:pt>
    <dgm:pt modelId="{F85429B3-5DA2-4A82-BF00-114CF97AB917}" type="pres">
      <dgm:prSet presAssocID="{11AC41B2-B376-4A33-9970-C52A6FB64BED}" presName="lineNode" presStyleLbl="alignAccFollowNode1" presStyleIdx="3" presStyleCnt="18"/>
      <dgm:spPr/>
    </dgm:pt>
    <dgm:pt modelId="{A200F6D0-9DED-474D-8E18-A8E92FD67ACD}" type="pres">
      <dgm:prSet presAssocID="{11AC41B2-B376-4A33-9970-C52A6FB64BED}" presName="lineArrowNode" presStyleLbl="alignAccFollowNode1" presStyleIdx="4" presStyleCnt="18"/>
      <dgm:spPr/>
    </dgm:pt>
    <dgm:pt modelId="{B75506F6-1680-499A-BF07-D8A1B5D1C630}" type="pres">
      <dgm:prSet presAssocID="{8E73FF2A-4FC9-49A3-A0D6-CD41265624FD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8A72F4CD-AF15-4A6A-9BAE-FFD48182329D}" type="pres">
      <dgm:prSet presAssocID="{8E73FF2A-4FC9-49A3-A0D6-CD41265624FD}" presName="spacerBetweenCircleAndCallout" presStyleCnt="0">
        <dgm:presLayoutVars/>
      </dgm:prSet>
      <dgm:spPr/>
    </dgm:pt>
    <dgm:pt modelId="{2748701B-C343-4141-BBED-2E9BDB7EA769}" type="pres">
      <dgm:prSet presAssocID="{11AC41B2-B376-4A33-9970-C52A6FB64BED}" presName="nodeText" presStyleLbl="alignAccFollowNode1" presStyleIdx="5" presStyleCnt="18">
        <dgm:presLayoutVars>
          <dgm:bulletEnabled val="1"/>
        </dgm:presLayoutVars>
      </dgm:prSet>
      <dgm:spPr/>
    </dgm:pt>
    <dgm:pt modelId="{B0B7D746-2629-4128-ADA5-44C8D6098A10}" type="pres">
      <dgm:prSet presAssocID="{8E73FF2A-4FC9-49A3-A0D6-CD41265624FD}" presName="sibTransComposite" presStyleCnt="0"/>
      <dgm:spPr/>
    </dgm:pt>
    <dgm:pt modelId="{CB1CC09B-09F9-4391-B322-B8CA8218E91B}" type="pres">
      <dgm:prSet presAssocID="{D6DA7103-15D1-48C2-A0B4-D3E64A790107}" presName="compositeNode" presStyleCnt="0"/>
      <dgm:spPr/>
    </dgm:pt>
    <dgm:pt modelId="{E678BC76-2A22-43E6-85B3-50A2B377AB86}" type="pres">
      <dgm:prSet presAssocID="{D6DA7103-15D1-48C2-A0B4-D3E64A79010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40B83F-F156-4EB1-837D-DF21E374969B}" type="pres">
      <dgm:prSet presAssocID="{D6DA7103-15D1-48C2-A0B4-D3E64A790107}" presName="parSh" presStyleCnt="0"/>
      <dgm:spPr/>
    </dgm:pt>
    <dgm:pt modelId="{730FD0BF-4866-415B-B95A-409238785243}" type="pres">
      <dgm:prSet presAssocID="{D6DA7103-15D1-48C2-A0B4-D3E64A790107}" presName="lineNode" presStyleLbl="alignAccFollowNode1" presStyleIdx="6" presStyleCnt="18"/>
      <dgm:spPr/>
    </dgm:pt>
    <dgm:pt modelId="{7288CCAA-BFE5-472A-A529-16D4242FD041}" type="pres">
      <dgm:prSet presAssocID="{D6DA7103-15D1-48C2-A0B4-D3E64A790107}" presName="lineArrowNode" presStyleLbl="alignAccFollowNode1" presStyleIdx="7" presStyleCnt="18"/>
      <dgm:spPr/>
    </dgm:pt>
    <dgm:pt modelId="{4870F6AF-F3C6-4311-A2CE-68D87D46E70D}" type="pres">
      <dgm:prSet presAssocID="{DB6BAE98-ABAC-4748-85E8-84079E7E815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5A83588-75C2-46D6-BC8B-8D83300618DA}" type="pres">
      <dgm:prSet presAssocID="{DB6BAE98-ABAC-4748-85E8-84079E7E815F}" presName="spacerBetweenCircleAndCallout" presStyleCnt="0">
        <dgm:presLayoutVars/>
      </dgm:prSet>
      <dgm:spPr/>
    </dgm:pt>
    <dgm:pt modelId="{993D1C5E-6F06-4C3A-895E-8290450FD106}" type="pres">
      <dgm:prSet presAssocID="{D6DA7103-15D1-48C2-A0B4-D3E64A790107}" presName="nodeText" presStyleLbl="alignAccFollowNode1" presStyleIdx="8" presStyleCnt="18">
        <dgm:presLayoutVars>
          <dgm:bulletEnabled val="1"/>
        </dgm:presLayoutVars>
      </dgm:prSet>
      <dgm:spPr/>
    </dgm:pt>
    <dgm:pt modelId="{3D95EBA5-B0B2-484F-A84E-A86E1CA79222}" type="pres">
      <dgm:prSet presAssocID="{DB6BAE98-ABAC-4748-85E8-84079E7E815F}" presName="sibTransComposite" presStyleCnt="0"/>
      <dgm:spPr/>
    </dgm:pt>
    <dgm:pt modelId="{204CB50A-4F0F-46B5-B429-8EFC07C1E77D}" type="pres">
      <dgm:prSet presAssocID="{9882F71C-C54E-4689-AA33-E31F5887791C}" presName="compositeNode" presStyleCnt="0"/>
      <dgm:spPr/>
    </dgm:pt>
    <dgm:pt modelId="{090850CD-ADB0-4D9E-8B43-B8683A090AE4}" type="pres">
      <dgm:prSet presAssocID="{9882F71C-C54E-4689-AA33-E31F5887791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57D2BF9-56D7-4123-B65F-1596ABE8C46C}" type="pres">
      <dgm:prSet presAssocID="{9882F71C-C54E-4689-AA33-E31F5887791C}" presName="parSh" presStyleCnt="0"/>
      <dgm:spPr/>
    </dgm:pt>
    <dgm:pt modelId="{16E170A6-D2E4-4542-8915-94DB3DE151FC}" type="pres">
      <dgm:prSet presAssocID="{9882F71C-C54E-4689-AA33-E31F5887791C}" presName="lineNode" presStyleLbl="alignAccFollowNode1" presStyleIdx="9" presStyleCnt="18"/>
      <dgm:spPr/>
    </dgm:pt>
    <dgm:pt modelId="{27DEEF5B-3F05-4101-B9D6-2F3CCF3A5109}" type="pres">
      <dgm:prSet presAssocID="{9882F71C-C54E-4689-AA33-E31F5887791C}" presName="lineArrowNode" presStyleLbl="alignAccFollowNode1" presStyleIdx="10" presStyleCnt="18"/>
      <dgm:spPr/>
    </dgm:pt>
    <dgm:pt modelId="{89F9D116-E5E8-401A-AFE3-7A73B42225B2}" type="pres">
      <dgm:prSet presAssocID="{E326207D-4067-480E-959A-98A966642268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7A1FB59D-745A-4121-92EC-4A92AF19B484}" type="pres">
      <dgm:prSet presAssocID="{E326207D-4067-480E-959A-98A966642268}" presName="spacerBetweenCircleAndCallout" presStyleCnt="0">
        <dgm:presLayoutVars/>
      </dgm:prSet>
      <dgm:spPr/>
    </dgm:pt>
    <dgm:pt modelId="{4B870EBE-2FDB-4DAE-A874-15147D7D54BD}" type="pres">
      <dgm:prSet presAssocID="{9882F71C-C54E-4689-AA33-E31F5887791C}" presName="nodeText" presStyleLbl="alignAccFollowNode1" presStyleIdx="11" presStyleCnt="18">
        <dgm:presLayoutVars>
          <dgm:bulletEnabled val="1"/>
        </dgm:presLayoutVars>
      </dgm:prSet>
      <dgm:spPr/>
    </dgm:pt>
    <dgm:pt modelId="{A76FF7A3-67E3-4DD8-9673-F08F329D0BF1}" type="pres">
      <dgm:prSet presAssocID="{E326207D-4067-480E-959A-98A966642268}" presName="sibTransComposite" presStyleCnt="0"/>
      <dgm:spPr/>
    </dgm:pt>
    <dgm:pt modelId="{96C906A6-4FF4-454D-9D77-308711C77F14}" type="pres">
      <dgm:prSet presAssocID="{AA8D6E5D-2291-4551-826E-2E8CD77EBBCD}" presName="compositeNode" presStyleCnt="0"/>
      <dgm:spPr/>
    </dgm:pt>
    <dgm:pt modelId="{B9B0B242-87C5-42E1-A677-9D146A6D3C47}" type="pres">
      <dgm:prSet presAssocID="{AA8D6E5D-2291-4551-826E-2E8CD77EBBC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543640C-A0F3-4583-A402-6BC392A285F8}" type="pres">
      <dgm:prSet presAssocID="{AA8D6E5D-2291-4551-826E-2E8CD77EBBCD}" presName="parSh" presStyleCnt="0"/>
      <dgm:spPr/>
    </dgm:pt>
    <dgm:pt modelId="{69403660-B91F-4F31-9188-E4F56CDF83C4}" type="pres">
      <dgm:prSet presAssocID="{AA8D6E5D-2291-4551-826E-2E8CD77EBBCD}" presName="lineNode" presStyleLbl="alignAccFollowNode1" presStyleIdx="12" presStyleCnt="18"/>
      <dgm:spPr/>
    </dgm:pt>
    <dgm:pt modelId="{443C13A9-1FDD-4FC4-A337-CF907FF0D233}" type="pres">
      <dgm:prSet presAssocID="{AA8D6E5D-2291-4551-826E-2E8CD77EBBCD}" presName="lineArrowNode" presStyleLbl="alignAccFollowNode1" presStyleIdx="13" presStyleCnt="18"/>
      <dgm:spPr/>
    </dgm:pt>
    <dgm:pt modelId="{2E0F8023-7BBB-4718-BC8F-AC65EE454DC6}" type="pres">
      <dgm:prSet presAssocID="{6D5F5307-B9A3-4224-A52C-70B5D7E58E7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704A3ED-FA26-4408-8C85-B51BD14774E8}" type="pres">
      <dgm:prSet presAssocID="{6D5F5307-B9A3-4224-A52C-70B5D7E58E7C}" presName="spacerBetweenCircleAndCallout" presStyleCnt="0">
        <dgm:presLayoutVars/>
      </dgm:prSet>
      <dgm:spPr/>
    </dgm:pt>
    <dgm:pt modelId="{C988C04E-40E3-4D68-BF18-66EFFEEF4EB2}" type="pres">
      <dgm:prSet presAssocID="{AA8D6E5D-2291-4551-826E-2E8CD77EBBCD}" presName="nodeText" presStyleLbl="alignAccFollowNode1" presStyleIdx="14" presStyleCnt="18">
        <dgm:presLayoutVars>
          <dgm:bulletEnabled val="1"/>
        </dgm:presLayoutVars>
      </dgm:prSet>
      <dgm:spPr/>
    </dgm:pt>
    <dgm:pt modelId="{B6BBB860-34CE-4234-8D3B-BDBD461D22B0}" type="pres">
      <dgm:prSet presAssocID="{6D5F5307-B9A3-4224-A52C-70B5D7E58E7C}" presName="sibTransComposite" presStyleCnt="0"/>
      <dgm:spPr/>
    </dgm:pt>
    <dgm:pt modelId="{A58FAE98-7F2C-4CC4-8D0D-E7FB16736F81}" type="pres">
      <dgm:prSet presAssocID="{09B1B582-7FE3-44E6-94E1-C0D5A45A593C}" presName="compositeNode" presStyleCnt="0"/>
      <dgm:spPr/>
    </dgm:pt>
    <dgm:pt modelId="{CBD5B798-C467-4E21-95EB-47FEAE1DABFC}" type="pres">
      <dgm:prSet presAssocID="{09B1B582-7FE3-44E6-94E1-C0D5A45A59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C3810E-74F1-4577-9661-E3069DC3AFD7}" type="pres">
      <dgm:prSet presAssocID="{09B1B582-7FE3-44E6-94E1-C0D5A45A593C}" presName="parSh" presStyleCnt="0"/>
      <dgm:spPr/>
    </dgm:pt>
    <dgm:pt modelId="{5305E201-7169-44D4-8E70-C6697304CBF2}" type="pres">
      <dgm:prSet presAssocID="{09B1B582-7FE3-44E6-94E1-C0D5A45A593C}" presName="lineNode" presStyleLbl="alignAccFollowNode1" presStyleIdx="15" presStyleCnt="18"/>
      <dgm:spPr/>
    </dgm:pt>
    <dgm:pt modelId="{208B8110-0543-4848-B6C3-172CC7DEC008}" type="pres">
      <dgm:prSet presAssocID="{09B1B582-7FE3-44E6-94E1-C0D5A45A593C}" presName="lineArrowNode" presStyleLbl="alignAccFollowNode1" presStyleIdx="16" presStyleCnt="18"/>
      <dgm:spPr/>
    </dgm:pt>
    <dgm:pt modelId="{DB43CC68-453B-44F5-A16A-1A6B9DDBBC3F}" type="pres">
      <dgm:prSet presAssocID="{D2EA8433-21A8-40A2-9C95-280F3F4E6FD8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D3E0FA84-B8E0-4F22-907C-F07897C8C18F}" type="pres">
      <dgm:prSet presAssocID="{D2EA8433-21A8-40A2-9C95-280F3F4E6FD8}" presName="spacerBetweenCircleAndCallout" presStyleCnt="0">
        <dgm:presLayoutVars/>
      </dgm:prSet>
      <dgm:spPr/>
    </dgm:pt>
    <dgm:pt modelId="{767F2B48-8E3B-4E03-AE47-36C05AFF155E}" type="pres">
      <dgm:prSet presAssocID="{09B1B582-7FE3-44E6-94E1-C0D5A45A593C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F6767603-9CCA-4867-810E-171B2D1A4659}" type="presOf" srcId="{D6DA7103-15D1-48C2-A0B4-D3E64A790107}" destId="{993D1C5E-6F06-4C3A-895E-8290450FD106}" srcOrd="0" destOrd="0" presId="urn:microsoft.com/office/officeart/2016/7/layout/LinearArrowProcessNumbered#1"/>
    <dgm:cxn modelId="{55EAF420-E592-4A82-A62F-9D8CCEB249F3}" srcId="{98A846BE-51A9-4BA7-9258-ECFAE05E7F40}" destId="{AA8D6E5D-2291-4551-826E-2E8CD77EBBCD}" srcOrd="4" destOrd="0" parTransId="{8108D565-E010-4B90-8EC9-E6472FDB3D6F}" sibTransId="{6D5F5307-B9A3-4224-A52C-70B5D7E58E7C}"/>
    <dgm:cxn modelId="{4B78BF2F-5CDC-4A8B-9AC5-0CA1D607B127}" type="presOf" srcId="{D2EA8433-21A8-40A2-9C95-280F3F4E6FD8}" destId="{DB43CC68-453B-44F5-A16A-1A6B9DDBBC3F}" srcOrd="0" destOrd="0" presId="urn:microsoft.com/office/officeart/2016/7/layout/LinearArrowProcessNumbered#1"/>
    <dgm:cxn modelId="{94F99C33-96F7-4717-B345-36EE7AFCC3A5}" srcId="{98A846BE-51A9-4BA7-9258-ECFAE05E7F40}" destId="{D6DA7103-15D1-48C2-A0B4-D3E64A790107}" srcOrd="2" destOrd="0" parTransId="{03CEDFC6-9626-408F-803E-1B85355826C3}" sibTransId="{DB6BAE98-ABAC-4748-85E8-84079E7E815F}"/>
    <dgm:cxn modelId="{5BDA006F-C311-4B76-A156-7BCB70CACB4B}" type="presOf" srcId="{11AC41B2-B376-4A33-9970-C52A6FB64BED}" destId="{2748701B-C343-4141-BBED-2E9BDB7EA769}" srcOrd="0" destOrd="0" presId="urn:microsoft.com/office/officeart/2016/7/layout/LinearArrowProcessNumbered#1"/>
    <dgm:cxn modelId="{541D2651-890D-4C42-BA84-597AE340D729}" srcId="{98A846BE-51A9-4BA7-9258-ECFAE05E7F40}" destId="{11AC41B2-B376-4A33-9970-C52A6FB64BED}" srcOrd="1" destOrd="0" parTransId="{3F4FD3CE-D355-435A-922A-76FF8351024A}" sibTransId="{8E73FF2A-4FC9-49A3-A0D6-CD41265624FD}"/>
    <dgm:cxn modelId="{75032175-62E1-4377-8202-875D6904DFBF}" srcId="{98A846BE-51A9-4BA7-9258-ECFAE05E7F40}" destId="{9882F71C-C54E-4689-AA33-E31F5887791C}" srcOrd="3" destOrd="0" parTransId="{667BECF7-1326-43B4-82EB-AE60FAA00273}" sibTransId="{E326207D-4067-480E-959A-98A966642268}"/>
    <dgm:cxn modelId="{0AC2E275-95C9-495E-A18A-CFCEF45E0CE7}" type="presOf" srcId="{98A846BE-51A9-4BA7-9258-ECFAE05E7F40}" destId="{D9938462-A694-4D2B-BC8A-98DD7FFDFAAA}" srcOrd="0" destOrd="0" presId="urn:microsoft.com/office/officeart/2016/7/layout/LinearArrowProcessNumbered#1"/>
    <dgm:cxn modelId="{8F70329C-FEF7-46ED-804C-9F0103482DCA}" type="presOf" srcId="{E326207D-4067-480E-959A-98A966642268}" destId="{89F9D116-E5E8-401A-AFE3-7A73B42225B2}" srcOrd="0" destOrd="0" presId="urn:microsoft.com/office/officeart/2016/7/layout/LinearArrowProcessNumbered#1"/>
    <dgm:cxn modelId="{12AE93A3-5727-4F2D-ACBD-C3A3CC45C052}" srcId="{98A846BE-51A9-4BA7-9258-ECFAE05E7F40}" destId="{09B1B582-7FE3-44E6-94E1-C0D5A45A593C}" srcOrd="5" destOrd="0" parTransId="{980990D6-22F0-479E-87D6-F0CD04E2A6F5}" sibTransId="{D2EA8433-21A8-40A2-9C95-280F3F4E6FD8}"/>
    <dgm:cxn modelId="{913530AC-CCEF-46E2-A5FC-48896C93308D}" type="presOf" srcId="{DB6BAE98-ABAC-4748-85E8-84079E7E815F}" destId="{4870F6AF-F3C6-4311-A2CE-68D87D46E70D}" srcOrd="0" destOrd="0" presId="urn:microsoft.com/office/officeart/2016/7/layout/LinearArrowProcessNumbered#1"/>
    <dgm:cxn modelId="{F1F6B3C2-F9DA-43B0-A5BE-5F333F9A6E1C}" type="presOf" srcId="{AA8D6E5D-2291-4551-826E-2E8CD77EBBCD}" destId="{C988C04E-40E3-4D68-BF18-66EFFEEF4EB2}" srcOrd="0" destOrd="0" presId="urn:microsoft.com/office/officeart/2016/7/layout/LinearArrowProcessNumbered#1"/>
    <dgm:cxn modelId="{832022C5-B970-42CB-A22C-E1A1721635E2}" type="presOf" srcId="{F14EB781-7FA2-45D3-B741-E41AA7C8AF7A}" destId="{C708511A-CE21-4600-84BE-E0395FFECCFF}" srcOrd="0" destOrd="0" presId="urn:microsoft.com/office/officeart/2016/7/layout/LinearArrowProcessNumbered#1"/>
    <dgm:cxn modelId="{27C8DFCE-2304-4C98-B7A0-B706F45D0B6E}" type="presOf" srcId="{6D5F5307-B9A3-4224-A52C-70B5D7E58E7C}" destId="{2E0F8023-7BBB-4718-BC8F-AC65EE454DC6}" srcOrd="0" destOrd="0" presId="urn:microsoft.com/office/officeart/2016/7/layout/LinearArrowProcessNumbered#1"/>
    <dgm:cxn modelId="{DEA0B6D2-AC8B-4082-8FF4-B6C48A8A1A0B}" type="presOf" srcId="{8E73FF2A-4FC9-49A3-A0D6-CD41265624FD}" destId="{B75506F6-1680-499A-BF07-D8A1B5D1C630}" srcOrd="0" destOrd="0" presId="urn:microsoft.com/office/officeart/2016/7/layout/LinearArrowProcessNumbered#1"/>
    <dgm:cxn modelId="{CEAD69E0-D492-41BD-92C6-89B1C031C105}" type="presOf" srcId="{9882F71C-C54E-4689-AA33-E31F5887791C}" destId="{4B870EBE-2FDB-4DAE-A874-15147D7D54BD}" srcOrd="0" destOrd="0" presId="urn:microsoft.com/office/officeart/2016/7/layout/LinearArrowProcessNumbered#1"/>
    <dgm:cxn modelId="{562985E0-70C6-41C1-8D01-91EEBBC8F55E}" type="presOf" srcId="{AD67E0F8-25DC-4282-AB54-B9E8C8759053}" destId="{AD543543-E78F-4BB3-B214-06BD67167443}" srcOrd="0" destOrd="0" presId="urn:microsoft.com/office/officeart/2016/7/layout/LinearArrowProcessNumbered#1"/>
    <dgm:cxn modelId="{FAD97BED-66DA-4311-AE73-18954CB97D2C}" srcId="{98A846BE-51A9-4BA7-9258-ECFAE05E7F40}" destId="{AD67E0F8-25DC-4282-AB54-B9E8C8759053}" srcOrd="0" destOrd="0" parTransId="{F3F95002-AEAE-4856-9EF0-0E9923FBFFB3}" sibTransId="{F14EB781-7FA2-45D3-B741-E41AA7C8AF7A}"/>
    <dgm:cxn modelId="{0CCCCBFB-20CC-4B2D-ABFC-99187303DA53}" type="presOf" srcId="{09B1B582-7FE3-44E6-94E1-C0D5A45A593C}" destId="{767F2B48-8E3B-4E03-AE47-36C05AFF155E}" srcOrd="0" destOrd="0" presId="urn:microsoft.com/office/officeart/2016/7/layout/LinearArrowProcessNumbered#1"/>
    <dgm:cxn modelId="{4CB23165-BB7B-498E-8F1F-18FE016817F6}" type="presParOf" srcId="{D9938462-A694-4D2B-BC8A-98DD7FFDFAAA}" destId="{EC3243DB-FE79-4F3D-A7E7-1F9B998BFF16}" srcOrd="0" destOrd="0" presId="urn:microsoft.com/office/officeart/2016/7/layout/LinearArrowProcessNumbered#1"/>
    <dgm:cxn modelId="{200B9198-A1DB-4F7C-9715-8EB7DCF90CFC}" type="presParOf" srcId="{EC3243DB-FE79-4F3D-A7E7-1F9B998BFF16}" destId="{E436CD2B-4CCD-49C2-A797-E184A169A2EA}" srcOrd="0" destOrd="0" presId="urn:microsoft.com/office/officeart/2016/7/layout/LinearArrowProcessNumbered#1"/>
    <dgm:cxn modelId="{A0B71731-833A-4105-95FE-87C81F26468A}" type="presParOf" srcId="{EC3243DB-FE79-4F3D-A7E7-1F9B998BFF16}" destId="{3FC49CE8-8BED-412E-915F-349FA5AB82FC}" srcOrd="1" destOrd="0" presId="urn:microsoft.com/office/officeart/2016/7/layout/LinearArrowProcessNumbered#1"/>
    <dgm:cxn modelId="{31243C08-9D66-4CCF-9F53-2E55A722A380}" type="presParOf" srcId="{3FC49CE8-8BED-412E-915F-349FA5AB82FC}" destId="{ABDCA616-862B-426D-8B2B-B97B85AD657C}" srcOrd="0" destOrd="0" presId="urn:microsoft.com/office/officeart/2016/7/layout/LinearArrowProcessNumbered#1"/>
    <dgm:cxn modelId="{94E0E56B-85AA-41FA-B467-DCE421F6F53F}" type="presParOf" srcId="{3FC49CE8-8BED-412E-915F-349FA5AB82FC}" destId="{A7A839D5-D8A7-4A11-851A-84082CC1C01D}" srcOrd="1" destOrd="0" presId="urn:microsoft.com/office/officeart/2016/7/layout/LinearArrowProcessNumbered#1"/>
    <dgm:cxn modelId="{F11CE8E5-FDD9-4923-B252-B1A684A2CBB2}" type="presParOf" srcId="{3FC49CE8-8BED-412E-915F-349FA5AB82FC}" destId="{C708511A-CE21-4600-84BE-E0395FFECCFF}" srcOrd="2" destOrd="0" presId="urn:microsoft.com/office/officeart/2016/7/layout/LinearArrowProcessNumbered#1"/>
    <dgm:cxn modelId="{FB4DC123-A3B0-4ADD-BC43-F987E06020C2}" type="presParOf" srcId="{3FC49CE8-8BED-412E-915F-349FA5AB82FC}" destId="{6257BE78-23A3-4CE6-9A1A-7DE34C34FF61}" srcOrd="3" destOrd="0" presId="urn:microsoft.com/office/officeart/2016/7/layout/LinearArrowProcessNumbered#1"/>
    <dgm:cxn modelId="{22D81128-D396-4A6D-B30E-675D6F3CD74A}" type="presParOf" srcId="{EC3243DB-FE79-4F3D-A7E7-1F9B998BFF16}" destId="{AD543543-E78F-4BB3-B214-06BD67167443}" srcOrd="2" destOrd="0" presId="urn:microsoft.com/office/officeart/2016/7/layout/LinearArrowProcessNumbered#1"/>
    <dgm:cxn modelId="{24519E7C-8D6E-44EB-AF80-F6E78CC1AC1D}" type="presParOf" srcId="{D9938462-A694-4D2B-BC8A-98DD7FFDFAAA}" destId="{B93D7DCB-FB6C-4FC8-ACF7-F3DEC9BCC56B}" srcOrd="1" destOrd="0" presId="urn:microsoft.com/office/officeart/2016/7/layout/LinearArrowProcessNumbered#1"/>
    <dgm:cxn modelId="{5AEA3917-EA7D-40C6-A36E-6B055293F699}" type="presParOf" srcId="{D9938462-A694-4D2B-BC8A-98DD7FFDFAAA}" destId="{97A8EB20-6306-48E6-8E8E-08139D021F3E}" srcOrd="2" destOrd="0" presId="urn:microsoft.com/office/officeart/2016/7/layout/LinearArrowProcessNumbered#1"/>
    <dgm:cxn modelId="{A5539871-233F-49EF-8BDE-DFD79C4C0FE0}" type="presParOf" srcId="{97A8EB20-6306-48E6-8E8E-08139D021F3E}" destId="{4D8F954A-F19B-4041-98CA-24529E8ACB51}" srcOrd="0" destOrd="0" presId="urn:microsoft.com/office/officeart/2016/7/layout/LinearArrowProcessNumbered#1"/>
    <dgm:cxn modelId="{FE64D8FF-008B-4286-A7A6-32A4895E3468}" type="presParOf" srcId="{97A8EB20-6306-48E6-8E8E-08139D021F3E}" destId="{EA59AB0E-B66A-4894-825B-243BAD87D997}" srcOrd="1" destOrd="0" presId="urn:microsoft.com/office/officeart/2016/7/layout/LinearArrowProcessNumbered#1"/>
    <dgm:cxn modelId="{70AF4568-FE8C-436D-A4E6-F502C3150830}" type="presParOf" srcId="{EA59AB0E-B66A-4894-825B-243BAD87D997}" destId="{F85429B3-5DA2-4A82-BF00-114CF97AB917}" srcOrd="0" destOrd="0" presId="urn:microsoft.com/office/officeart/2016/7/layout/LinearArrowProcessNumbered#1"/>
    <dgm:cxn modelId="{03A777D0-73C6-4DEA-A4B2-3F288E561D64}" type="presParOf" srcId="{EA59AB0E-B66A-4894-825B-243BAD87D997}" destId="{A200F6D0-9DED-474D-8E18-A8E92FD67ACD}" srcOrd="1" destOrd="0" presId="urn:microsoft.com/office/officeart/2016/7/layout/LinearArrowProcessNumbered#1"/>
    <dgm:cxn modelId="{676DAC29-1EE8-439D-8129-58257EE9D74B}" type="presParOf" srcId="{EA59AB0E-B66A-4894-825B-243BAD87D997}" destId="{B75506F6-1680-499A-BF07-D8A1B5D1C630}" srcOrd="2" destOrd="0" presId="urn:microsoft.com/office/officeart/2016/7/layout/LinearArrowProcessNumbered#1"/>
    <dgm:cxn modelId="{C558E3C4-77A2-4912-8203-4359F16C1FF0}" type="presParOf" srcId="{EA59AB0E-B66A-4894-825B-243BAD87D997}" destId="{8A72F4CD-AF15-4A6A-9BAE-FFD48182329D}" srcOrd="3" destOrd="0" presId="urn:microsoft.com/office/officeart/2016/7/layout/LinearArrowProcessNumbered#1"/>
    <dgm:cxn modelId="{A8BB4ABD-C652-40E3-8F36-389BECB43AEE}" type="presParOf" srcId="{97A8EB20-6306-48E6-8E8E-08139D021F3E}" destId="{2748701B-C343-4141-BBED-2E9BDB7EA769}" srcOrd="2" destOrd="0" presId="urn:microsoft.com/office/officeart/2016/7/layout/LinearArrowProcessNumbered#1"/>
    <dgm:cxn modelId="{422ABB80-99DA-4A39-80E0-830BFFB24C01}" type="presParOf" srcId="{D9938462-A694-4D2B-BC8A-98DD7FFDFAAA}" destId="{B0B7D746-2629-4128-ADA5-44C8D6098A10}" srcOrd="3" destOrd="0" presId="urn:microsoft.com/office/officeart/2016/7/layout/LinearArrowProcessNumbered#1"/>
    <dgm:cxn modelId="{E54C96CE-AA4B-4217-966C-4F837CFF5757}" type="presParOf" srcId="{D9938462-A694-4D2B-BC8A-98DD7FFDFAAA}" destId="{CB1CC09B-09F9-4391-B322-B8CA8218E91B}" srcOrd="4" destOrd="0" presId="urn:microsoft.com/office/officeart/2016/7/layout/LinearArrowProcessNumbered#1"/>
    <dgm:cxn modelId="{E9C9A9E8-66BD-4209-A806-6FD361916B83}" type="presParOf" srcId="{CB1CC09B-09F9-4391-B322-B8CA8218E91B}" destId="{E678BC76-2A22-43E6-85B3-50A2B377AB86}" srcOrd="0" destOrd="0" presId="urn:microsoft.com/office/officeart/2016/7/layout/LinearArrowProcessNumbered#1"/>
    <dgm:cxn modelId="{28AFC49A-3636-47D9-B063-B48F34D3B705}" type="presParOf" srcId="{CB1CC09B-09F9-4391-B322-B8CA8218E91B}" destId="{A740B83F-F156-4EB1-837D-DF21E374969B}" srcOrd="1" destOrd="0" presId="urn:microsoft.com/office/officeart/2016/7/layout/LinearArrowProcessNumbered#1"/>
    <dgm:cxn modelId="{D6AF1506-1B15-4338-B4C4-B1C86B5590AE}" type="presParOf" srcId="{A740B83F-F156-4EB1-837D-DF21E374969B}" destId="{730FD0BF-4866-415B-B95A-409238785243}" srcOrd="0" destOrd="0" presId="urn:microsoft.com/office/officeart/2016/7/layout/LinearArrowProcessNumbered#1"/>
    <dgm:cxn modelId="{DE61B229-D525-4DA8-B4C3-D4E5E8AAC26C}" type="presParOf" srcId="{A740B83F-F156-4EB1-837D-DF21E374969B}" destId="{7288CCAA-BFE5-472A-A529-16D4242FD041}" srcOrd="1" destOrd="0" presId="urn:microsoft.com/office/officeart/2016/7/layout/LinearArrowProcessNumbered#1"/>
    <dgm:cxn modelId="{FE45C3B9-B25A-4301-9281-0FC294259F2D}" type="presParOf" srcId="{A740B83F-F156-4EB1-837D-DF21E374969B}" destId="{4870F6AF-F3C6-4311-A2CE-68D87D46E70D}" srcOrd="2" destOrd="0" presId="urn:microsoft.com/office/officeart/2016/7/layout/LinearArrowProcessNumbered#1"/>
    <dgm:cxn modelId="{3F548002-5C48-439A-A130-17E78593917A}" type="presParOf" srcId="{A740B83F-F156-4EB1-837D-DF21E374969B}" destId="{E5A83588-75C2-46D6-BC8B-8D83300618DA}" srcOrd="3" destOrd="0" presId="urn:microsoft.com/office/officeart/2016/7/layout/LinearArrowProcessNumbered#1"/>
    <dgm:cxn modelId="{2332983A-6A6B-48D5-B86B-4A98BEC08083}" type="presParOf" srcId="{CB1CC09B-09F9-4391-B322-B8CA8218E91B}" destId="{993D1C5E-6F06-4C3A-895E-8290450FD106}" srcOrd="2" destOrd="0" presId="urn:microsoft.com/office/officeart/2016/7/layout/LinearArrowProcessNumbered#1"/>
    <dgm:cxn modelId="{533C01B3-EA09-4EE0-ACED-16D086D6E9E3}" type="presParOf" srcId="{D9938462-A694-4D2B-BC8A-98DD7FFDFAAA}" destId="{3D95EBA5-B0B2-484F-A84E-A86E1CA79222}" srcOrd="5" destOrd="0" presId="urn:microsoft.com/office/officeart/2016/7/layout/LinearArrowProcessNumbered#1"/>
    <dgm:cxn modelId="{59F6DC82-E43D-4845-8157-6851BE99344A}" type="presParOf" srcId="{D9938462-A694-4D2B-BC8A-98DD7FFDFAAA}" destId="{204CB50A-4F0F-46B5-B429-8EFC07C1E77D}" srcOrd="6" destOrd="0" presId="urn:microsoft.com/office/officeart/2016/7/layout/LinearArrowProcessNumbered#1"/>
    <dgm:cxn modelId="{A804963A-4C8C-49FC-9408-F1B2EC338E83}" type="presParOf" srcId="{204CB50A-4F0F-46B5-B429-8EFC07C1E77D}" destId="{090850CD-ADB0-4D9E-8B43-B8683A090AE4}" srcOrd="0" destOrd="0" presId="urn:microsoft.com/office/officeart/2016/7/layout/LinearArrowProcessNumbered#1"/>
    <dgm:cxn modelId="{5A53D26D-1160-45BE-BE1D-8B8B3D67A7B4}" type="presParOf" srcId="{204CB50A-4F0F-46B5-B429-8EFC07C1E77D}" destId="{F57D2BF9-56D7-4123-B65F-1596ABE8C46C}" srcOrd="1" destOrd="0" presId="urn:microsoft.com/office/officeart/2016/7/layout/LinearArrowProcessNumbered#1"/>
    <dgm:cxn modelId="{6187E523-602F-4932-92B9-BDC07C490F20}" type="presParOf" srcId="{F57D2BF9-56D7-4123-B65F-1596ABE8C46C}" destId="{16E170A6-D2E4-4542-8915-94DB3DE151FC}" srcOrd="0" destOrd="0" presId="urn:microsoft.com/office/officeart/2016/7/layout/LinearArrowProcessNumbered#1"/>
    <dgm:cxn modelId="{BAE5FE88-0D90-46B6-9BC9-7816DF3154ED}" type="presParOf" srcId="{F57D2BF9-56D7-4123-B65F-1596ABE8C46C}" destId="{27DEEF5B-3F05-4101-B9D6-2F3CCF3A5109}" srcOrd="1" destOrd="0" presId="urn:microsoft.com/office/officeart/2016/7/layout/LinearArrowProcessNumbered#1"/>
    <dgm:cxn modelId="{7B676160-59B5-4A40-BC0D-543FE6A1D0AC}" type="presParOf" srcId="{F57D2BF9-56D7-4123-B65F-1596ABE8C46C}" destId="{89F9D116-E5E8-401A-AFE3-7A73B42225B2}" srcOrd="2" destOrd="0" presId="urn:microsoft.com/office/officeart/2016/7/layout/LinearArrowProcessNumbered#1"/>
    <dgm:cxn modelId="{3FC9B6CC-CF3E-45E5-B4EB-FF8281B310E4}" type="presParOf" srcId="{F57D2BF9-56D7-4123-B65F-1596ABE8C46C}" destId="{7A1FB59D-745A-4121-92EC-4A92AF19B484}" srcOrd="3" destOrd="0" presId="urn:microsoft.com/office/officeart/2016/7/layout/LinearArrowProcessNumbered#1"/>
    <dgm:cxn modelId="{4FCFAFBD-96DE-4B05-8FCE-06B15B65F69E}" type="presParOf" srcId="{204CB50A-4F0F-46B5-B429-8EFC07C1E77D}" destId="{4B870EBE-2FDB-4DAE-A874-15147D7D54BD}" srcOrd="2" destOrd="0" presId="urn:microsoft.com/office/officeart/2016/7/layout/LinearArrowProcessNumbered#1"/>
    <dgm:cxn modelId="{511E6E74-24FD-4D4E-9D4B-6B3043866271}" type="presParOf" srcId="{D9938462-A694-4D2B-BC8A-98DD7FFDFAAA}" destId="{A76FF7A3-67E3-4DD8-9673-F08F329D0BF1}" srcOrd="7" destOrd="0" presId="urn:microsoft.com/office/officeart/2016/7/layout/LinearArrowProcessNumbered#1"/>
    <dgm:cxn modelId="{F0E3289E-0E27-4001-B4DD-8827C584BE72}" type="presParOf" srcId="{D9938462-A694-4D2B-BC8A-98DD7FFDFAAA}" destId="{96C906A6-4FF4-454D-9D77-308711C77F14}" srcOrd="8" destOrd="0" presId="urn:microsoft.com/office/officeart/2016/7/layout/LinearArrowProcessNumbered#1"/>
    <dgm:cxn modelId="{59CE4EE5-345B-42AC-B4D8-B0CB07F65381}" type="presParOf" srcId="{96C906A6-4FF4-454D-9D77-308711C77F14}" destId="{B9B0B242-87C5-42E1-A677-9D146A6D3C47}" srcOrd="0" destOrd="0" presId="urn:microsoft.com/office/officeart/2016/7/layout/LinearArrowProcessNumbered#1"/>
    <dgm:cxn modelId="{879FF597-6A4B-4AF2-BD78-58ABD5FD75F8}" type="presParOf" srcId="{96C906A6-4FF4-454D-9D77-308711C77F14}" destId="{7543640C-A0F3-4583-A402-6BC392A285F8}" srcOrd="1" destOrd="0" presId="urn:microsoft.com/office/officeart/2016/7/layout/LinearArrowProcessNumbered#1"/>
    <dgm:cxn modelId="{630AB59B-6B05-4C33-B38F-2F80DFE79009}" type="presParOf" srcId="{7543640C-A0F3-4583-A402-6BC392A285F8}" destId="{69403660-B91F-4F31-9188-E4F56CDF83C4}" srcOrd="0" destOrd="0" presId="urn:microsoft.com/office/officeart/2016/7/layout/LinearArrowProcessNumbered#1"/>
    <dgm:cxn modelId="{1C497F94-84D0-4653-B890-5F666F26F0B0}" type="presParOf" srcId="{7543640C-A0F3-4583-A402-6BC392A285F8}" destId="{443C13A9-1FDD-4FC4-A337-CF907FF0D233}" srcOrd="1" destOrd="0" presId="urn:microsoft.com/office/officeart/2016/7/layout/LinearArrowProcessNumbered#1"/>
    <dgm:cxn modelId="{BEE59EE8-88C8-47CC-AA5E-C5CDDFA825BB}" type="presParOf" srcId="{7543640C-A0F3-4583-A402-6BC392A285F8}" destId="{2E0F8023-7BBB-4718-BC8F-AC65EE454DC6}" srcOrd="2" destOrd="0" presId="urn:microsoft.com/office/officeart/2016/7/layout/LinearArrowProcessNumbered#1"/>
    <dgm:cxn modelId="{72395719-C39D-4CFF-A91E-5EDBE7E8EE92}" type="presParOf" srcId="{7543640C-A0F3-4583-A402-6BC392A285F8}" destId="{5704A3ED-FA26-4408-8C85-B51BD14774E8}" srcOrd="3" destOrd="0" presId="urn:microsoft.com/office/officeart/2016/7/layout/LinearArrowProcessNumbered#1"/>
    <dgm:cxn modelId="{082B38AE-05D0-4A0F-8F99-820978A25641}" type="presParOf" srcId="{96C906A6-4FF4-454D-9D77-308711C77F14}" destId="{C988C04E-40E3-4D68-BF18-66EFFEEF4EB2}" srcOrd="2" destOrd="0" presId="urn:microsoft.com/office/officeart/2016/7/layout/LinearArrowProcessNumbered#1"/>
    <dgm:cxn modelId="{ADBDEF19-B637-4A7D-A041-661B34B6DAC3}" type="presParOf" srcId="{D9938462-A694-4D2B-BC8A-98DD7FFDFAAA}" destId="{B6BBB860-34CE-4234-8D3B-BDBD461D22B0}" srcOrd="9" destOrd="0" presId="urn:microsoft.com/office/officeart/2016/7/layout/LinearArrowProcessNumbered#1"/>
    <dgm:cxn modelId="{2BE15F08-7411-41B9-8757-09C65CD880D9}" type="presParOf" srcId="{D9938462-A694-4D2B-BC8A-98DD7FFDFAAA}" destId="{A58FAE98-7F2C-4CC4-8D0D-E7FB16736F81}" srcOrd="10" destOrd="0" presId="urn:microsoft.com/office/officeart/2016/7/layout/LinearArrowProcessNumbered#1"/>
    <dgm:cxn modelId="{C876CEC4-8B70-44D7-8B18-611BA28516BC}" type="presParOf" srcId="{A58FAE98-7F2C-4CC4-8D0D-E7FB16736F81}" destId="{CBD5B798-C467-4E21-95EB-47FEAE1DABFC}" srcOrd="0" destOrd="0" presId="urn:microsoft.com/office/officeart/2016/7/layout/LinearArrowProcessNumbered#1"/>
    <dgm:cxn modelId="{98CF837E-36C8-4009-A7BA-313E2A833A92}" type="presParOf" srcId="{A58FAE98-7F2C-4CC4-8D0D-E7FB16736F81}" destId="{A7C3810E-74F1-4577-9661-E3069DC3AFD7}" srcOrd="1" destOrd="0" presId="urn:microsoft.com/office/officeart/2016/7/layout/LinearArrowProcessNumbered#1"/>
    <dgm:cxn modelId="{87859908-D1D0-4928-830E-5F5FF6B3D56C}" type="presParOf" srcId="{A7C3810E-74F1-4577-9661-E3069DC3AFD7}" destId="{5305E201-7169-44D4-8E70-C6697304CBF2}" srcOrd="0" destOrd="0" presId="urn:microsoft.com/office/officeart/2016/7/layout/LinearArrowProcessNumbered#1"/>
    <dgm:cxn modelId="{A4894C53-D51E-4039-B9FF-AE25DFBD1C08}" type="presParOf" srcId="{A7C3810E-74F1-4577-9661-E3069DC3AFD7}" destId="{208B8110-0543-4848-B6C3-172CC7DEC008}" srcOrd="1" destOrd="0" presId="urn:microsoft.com/office/officeart/2016/7/layout/LinearArrowProcessNumbered#1"/>
    <dgm:cxn modelId="{79194803-56B3-4597-BDA6-A10EE94FCFE0}" type="presParOf" srcId="{A7C3810E-74F1-4577-9661-E3069DC3AFD7}" destId="{DB43CC68-453B-44F5-A16A-1A6B9DDBBC3F}" srcOrd="2" destOrd="0" presId="urn:microsoft.com/office/officeart/2016/7/layout/LinearArrowProcessNumbered#1"/>
    <dgm:cxn modelId="{24B1BD26-7A14-48E2-8372-E9190D094BD3}" type="presParOf" srcId="{A7C3810E-74F1-4577-9661-E3069DC3AFD7}" destId="{D3E0FA84-B8E0-4F22-907C-F07897C8C18F}" srcOrd="3" destOrd="0" presId="urn:microsoft.com/office/officeart/2016/7/layout/LinearArrowProcessNumbered#1"/>
    <dgm:cxn modelId="{F84A980E-EC3A-4932-80B4-7671CFC2C307}" type="presParOf" srcId="{A58FAE98-7F2C-4CC4-8D0D-E7FB16736F81}" destId="{767F2B48-8E3B-4E03-AE47-36C05AFF155E}" srcOrd="2" destOrd="0" presId="urn:microsoft.com/office/officeart/2016/7/layout/LinearArrow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A616-862B-426D-8B2B-B97B85AD657C}">
      <dsp:nvSpPr>
        <dsp:cNvPr id="0" name=""/>
        <dsp:cNvSpPr/>
      </dsp:nvSpPr>
      <dsp:spPr>
        <a:xfrm>
          <a:off x="884853" y="749851"/>
          <a:ext cx="699671" cy="71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839D5-D8A7-4A11-851A-84082CC1C01D}">
      <dsp:nvSpPr>
        <dsp:cNvPr id="0" name=""/>
        <dsp:cNvSpPr/>
      </dsp:nvSpPr>
      <dsp:spPr>
        <a:xfrm>
          <a:off x="1626505" y="691057"/>
          <a:ext cx="80462" cy="15127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8511A-CE21-4600-84BE-E0395FFECCFF}">
      <dsp:nvSpPr>
        <dsp:cNvPr id="0" name=""/>
        <dsp:cNvSpPr/>
      </dsp:nvSpPr>
      <dsp:spPr>
        <a:xfrm>
          <a:off x="459981" y="412474"/>
          <a:ext cx="674826" cy="674826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</a:p>
      </dsp:txBody>
      <dsp:txXfrm>
        <a:off x="558807" y="511300"/>
        <a:ext cx="477174" cy="477174"/>
      </dsp:txXfrm>
    </dsp:sp>
    <dsp:sp modelId="{AD543543-E78F-4BB3-B214-06BD67167443}">
      <dsp:nvSpPr>
        <dsp:cNvPr id="0" name=""/>
        <dsp:cNvSpPr/>
      </dsp:nvSpPr>
      <dsp:spPr>
        <a:xfrm>
          <a:off x="10264" y="1252900"/>
          <a:ext cx="1574260" cy="22113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/>
            <a:t>March 9- UCP Magic Night, black-tie dinner/dance, Colonial Golf &amp; Tennis Club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/>
            <a:t>Vol Ops</a:t>
          </a:r>
          <a:r>
            <a:rPr lang="en-US" sz="2400" b="1" u="none" kern="1200" dirty="0"/>
            <a:t>	</a:t>
          </a:r>
          <a:endParaRPr lang="en-US" sz="2400" kern="1200" dirty="0"/>
        </a:p>
      </dsp:txBody>
      <dsp:txXfrm>
        <a:off x="10264" y="1567752"/>
        <a:ext cx="1574260" cy="1896448"/>
      </dsp:txXfrm>
    </dsp:sp>
    <dsp:sp modelId="{F85429B3-5DA2-4A82-BF00-114CF97AB917}">
      <dsp:nvSpPr>
        <dsp:cNvPr id="0" name=""/>
        <dsp:cNvSpPr/>
      </dsp:nvSpPr>
      <dsp:spPr>
        <a:xfrm>
          <a:off x="1759442" y="749851"/>
          <a:ext cx="1574260" cy="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0F6D0-9DED-474D-8E18-A8E92FD67ACD}">
      <dsp:nvSpPr>
        <dsp:cNvPr id="0" name=""/>
        <dsp:cNvSpPr/>
      </dsp:nvSpPr>
      <dsp:spPr>
        <a:xfrm>
          <a:off x="3375683" y="691057"/>
          <a:ext cx="80462" cy="15127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506F6-1680-499A-BF07-D8A1B5D1C630}">
      <dsp:nvSpPr>
        <dsp:cNvPr id="0" name=""/>
        <dsp:cNvSpPr/>
      </dsp:nvSpPr>
      <dsp:spPr>
        <a:xfrm>
          <a:off x="2209159" y="412474"/>
          <a:ext cx="674826" cy="674826"/>
        </a:xfrm>
        <a:prstGeom prst="ellipse">
          <a:avLst/>
        </a:prstGeom>
        <a:solidFill>
          <a:schemeClr val="accent2">
            <a:shade val="50000"/>
            <a:hueOff val="41348"/>
            <a:satOff val="-23655"/>
            <a:lumOff val="19181"/>
            <a:alphaOff val="0"/>
          </a:schemeClr>
        </a:solidFill>
        <a:ln w="12700" cap="flat" cmpd="sng" algn="ctr">
          <a:solidFill>
            <a:schemeClr val="accent2">
              <a:shade val="50000"/>
              <a:hueOff val="41348"/>
              <a:satOff val="-23655"/>
              <a:lumOff val="191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2</a:t>
          </a:r>
        </a:p>
      </dsp:txBody>
      <dsp:txXfrm>
        <a:off x="2307985" y="511300"/>
        <a:ext cx="477174" cy="477174"/>
      </dsp:txXfrm>
    </dsp:sp>
    <dsp:sp modelId="{2748701B-C343-4141-BBED-2E9BDB7EA769}">
      <dsp:nvSpPr>
        <dsp:cNvPr id="0" name=""/>
        <dsp:cNvSpPr/>
      </dsp:nvSpPr>
      <dsp:spPr>
        <a:xfrm>
          <a:off x="1759442" y="1252900"/>
          <a:ext cx="1574260" cy="22113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March 14- Town Hall Mtg. 9:30, 3:30</a:t>
          </a:r>
        </a:p>
      </dsp:txBody>
      <dsp:txXfrm>
        <a:off x="1759442" y="1567752"/>
        <a:ext cx="1574260" cy="1896448"/>
      </dsp:txXfrm>
    </dsp:sp>
    <dsp:sp modelId="{730FD0BF-4866-415B-B95A-409238785243}">
      <dsp:nvSpPr>
        <dsp:cNvPr id="0" name=""/>
        <dsp:cNvSpPr/>
      </dsp:nvSpPr>
      <dsp:spPr>
        <a:xfrm>
          <a:off x="3508621" y="749851"/>
          <a:ext cx="1574260" cy="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8CCAA-BFE5-472A-A529-16D4242FD041}">
      <dsp:nvSpPr>
        <dsp:cNvPr id="0" name=""/>
        <dsp:cNvSpPr/>
      </dsp:nvSpPr>
      <dsp:spPr>
        <a:xfrm>
          <a:off x="5124862" y="691057"/>
          <a:ext cx="80462" cy="15127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0F6AF-F3C6-4311-A2CE-68D87D46E70D}">
      <dsp:nvSpPr>
        <dsp:cNvPr id="0" name=""/>
        <dsp:cNvSpPr/>
      </dsp:nvSpPr>
      <dsp:spPr>
        <a:xfrm>
          <a:off x="3958338" y="412474"/>
          <a:ext cx="674826" cy="674826"/>
        </a:xfrm>
        <a:prstGeom prst="ellipse">
          <a:avLst/>
        </a:prstGeom>
        <a:solidFill>
          <a:schemeClr val="accent2">
            <a:shade val="50000"/>
            <a:hueOff val="82697"/>
            <a:satOff val="-47310"/>
            <a:lumOff val="38362"/>
            <a:alphaOff val="0"/>
          </a:schemeClr>
        </a:solidFill>
        <a:ln w="12700" cap="flat" cmpd="sng" algn="ctr">
          <a:solidFill>
            <a:schemeClr val="accent2">
              <a:shade val="50000"/>
              <a:hueOff val="82697"/>
              <a:satOff val="-47310"/>
              <a:lumOff val="38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</a:t>
          </a:r>
        </a:p>
      </dsp:txBody>
      <dsp:txXfrm>
        <a:off x="4057164" y="511300"/>
        <a:ext cx="477174" cy="477174"/>
      </dsp:txXfrm>
    </dsp:sp>
    <dsp:sp modelId="{993D1C5E-6F06-4C3A-895E-8290450FD106}">
      <dsp:nvSpPr>
        <dsp:cNvPr id="0" name=""/>
        <dsp:cNvSpPr/>
      </dsp:nvSpPr>
      <dsp:spPr>
        <a:xfrm>
          <a:off x="3508621" y="1252900"/>
          <a:ext cx="1574260" cy="22113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/>
            <a:t>May 3- Employee Retreat, Vibrant</a:t>
          </a:r>
          <a:endParaRPr lang="en-US" sz="2400" kern="1200" dirty="0"/>
        </a:p>
      </dsp:txBody>
      <dsp:txXfrm>
        <a:off x="3508621" y="1567752"/>
        <a:ext cx="1574260" cy="1896448"/>
      </dsp:txXfrm>
    </dsp:sp>
    <dsp:sp modelId="{16E170A6-D2E4-4542-8915-94DB3DE151FC}">
      <dsp:nvSpPr>
        <dsp:cNvPr id="0" name=""/>
        <dsp:cNvSpPr/>
      </dsp:nvSpPr>
      <dsp:spPr>
        <a:xfrm>
          <a:off x="5257800" y="749851"/>
          <a:ext cx="1574260" cy="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EF5B-3F05-4101-B9D6-2F3CCF3A5109}">
      <dsp:nvSpPr>
        <dsp:cNvPr id="0" name=""/>
        <dsp:cNvSpPr/>
      </dsp:nvSpPr>
      <dsp:spPr>
        <a:xfrm>
          <a:off x="6874041" y="691057"/>
          <a:ext cx="80462" cy="15127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D116-E5E8-401A-AFE3-7A73B42225B2}">
      <dsp:nvSpPr>
        <dsp:cNvPr id="0" name=""/>
        <dsp:cNvSpPr/>
      </dsp:nvSpPr>
      <dsp:spPr>
        <a:xfrm>
          <a:off x="5707517" y="412474"/>
          <a:ext cx="674826" cy="674826"/>
        </a:xfrm>
        <a:prstGeom prst="ellipse">
          <a:avLst/>
        </a:prstGeom>
        <a:solidFill>
          <a:schemeClr val="accent2">
            <a:shade val="50000"/>
            <a:hueOff val="124045"/>
            <a:satOff val="-70965"/>
            <a:lumOff val="57543"/>
            <a:alphaOff val="0"/>
          </a:schemeClr>
        </a:solidFill>
        <a:ln w="12700" cap="flat" cmpd="sng" algn="ctr">
          <a:solidFill>
            <a:schemeClr val="accent2">
              <a:shade val="50000"/>
              <a:hueOff val="124045"/>
              <a:satOff val="-70965"/>
              <a:lumOff val="575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4</a:t>
          </a:r>
        </a:p>
      </dsp:txBody>
      <dsp:txXfrm>
        <a:off x="5806343" y="511300"/>
        <a:ext cx="477174" cy="477174"/>
      </dsp:txXfrm>
    </dsp:sp>
    <dsp:sp modelId="{4B870EBE-2FDB-4DAE-A874-15147D7D54BD}">
      <dsp:nvSpPr>
        <dsp:cNvPr id="0" name=""/>
        <dsp:cNvSpPr/>
      </dsp:nvSpPr>
      <dsp:spPr>
        <a:xfrm>
          <a:off x="5257800" y="1252900"/>
          <a:ext cx="1574260" cy="22113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June 13-  Town Hall Mtg. 9:30, 3:30</a:t>
          </a:r>
        </a:p>
      </dsp:txBody>
      <dsp:txXfrm>
        <a:off x="5257800" y="1567752"/>
        <a:ext cx="1574260" cy="1896448"/>
      </dsp:txXfrm>
    </dsp:sp>
    <dsp:sp modelId="{69403660-B91F-4F31-9188-E4F56CDF83C4}">
      <dsp:nvSpPr>
        <dsp:cNvPr id="0" name=""/>
        <dsp:cNvSpPr/>
      </dsp:nvSpPr>
      <dsp:spPr>
        <a:xfrm>
          <a:off x="7006978" y="749851"/>
          <a:ext cx="1574260" cy="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13A9-1FDD-4FC4-A337-CF907FF0D233}">
      <dsp:nvSpPr>
        <dsp:cNvPr id="0" name=""/>
        <dsp:cNvSpPr/>
      </dsp:nvSpPr>
      <dsp:spPr>
        <a:xfrm>
          <a:off x="8623219" y="691057"/>
          <a:ext cx="80462" cy="15127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F8023-7BBB-4718-BC8F-AC65EE454DC6}">
      <dsp:nvSpPr>
        <dsp:cNvPr id="0" name=""/>
        <dsp:cNvSpPr/>
      </dsp:nvSpPr>
      <dsp:spPr>
        <a:xfrm>
          <a:off x="7456695" y="412474"/>
          <a:ext cx="674826" cy="674826"/>
        </a:xfrm>
        <a:prstGeom prst="ellipse">
          <a:avLst/>
        </a:prstGeom>
        <a:solidFill>
          <a:schemeClr val="accent2">
            <a:shade val="50000"/>
            <a:hueOff val="82697"/>
            <a:satOff val="-47310"/>
            <a:lumOff val="38362"/>
            <a:alphaOff val="0"/>
          </a:schemeClr>
        </a:solidFill>
        <a:ln w="12700" cap="flat" cmpd="sng" algn="ctr">
          <a:solidFill>
            <a:schemeClr val="accent2">
              <a:shade val="50000"/>
              <a:hueOff val="82697"/>
              <a:satOff val="-47310"/>
              <a:lumOff val="38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5</a:t>
          </a:r>
          <a:endParaRPr lang="en-US" sz="3100" kern="1200" dirty="0"/>
        </a:p>
      </dsp:txBody>
      <dsp:txXfrm>
        <a:off x="7555521" y="511300"/>
        <a:ext cx="477174" cy="477174"/>
      </dsp:txXfrm>
    </dsp:sp>
    <dsp:sp modelId="{C988C04E-40E3-4D68-BF18-66EFFEEF4EB2}">
      <dsp:nvSpPr>
        <dsp:cNvPr id="0" name=""/>
        <dsp:cNvSpPr/>
      </dsp:nvSpPr>
      <dsp:spPr>
        <a:xfrm>
          <a:off x="7006978" y="1252900"/>
          <a:ext cx="1574260" cy="22113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June 15, UCP Sports Auction, Carousel Pavilion, Harrisburg City Island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Vol Ops</a:t>
          </a:r>
          <a:endParaRPr lang="en-US" sz="2200" b="0" u="none" kern="1200" dirty="0"/>
        </a:p>
      </dsp:txBody>
      <dsp:txXfrm>
        <a:off x="7006978" y="1567752"/>
        <a:ext cx="1574260" cy="1896448"/>
      </dsp:txXfrm>
    </dsp:sp>
    <dsp:sp modelId="{5305E201-7169-44D4-8E70-C6697304CBF2}">
      <dsp:nvSpPr>
        <dsp:cNvPr id="0" name=""/>
        <dsp:cNvSpPr/>
      </dsp:nvSpPr>
      <dsp:spPr>
        <a:xfrm>
          <a:off x="8756157" y="749851"/>
          <a:ext cx="787130" cy="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3CC68-453B-44F5-A16A-1A6B9DDBBC3F}">
      <dsp:nvSpPr>
        <dsp:cNvPr id="0" name=""/>
        <dsp:cNvSpPr/>
      </dsp:nvSpPr>
      <dsp:spPr>
        <a:xfrm>
          <a:off x="9205874" y="412474"/>
          <a:ext cx="674826" cy="674826"/>
        </a:xfrm>
        <a:prstGeom prst="ellipse">
          <a:avLst/>
        </a:prstGeom>
        <a:solidFill>
          <a:schemeClr val="accent2">
            <a:shade val="50000"/>
            <a:hueOff val="41348"/>
            <a:satOff val="-23655"/>
            <a:lumOff val="19181"/>
            <a:alphaOff val="0"/>
          </a:schemeClr>
        </a:solidFill>
        <a:ln w="12700" cap="flat" cmpd="sng" algn="ctr">
          <a:solidFill>
            <a:schemeClr val="accent2">
              <a:shade val="50000"/>
              <a:hueOff val="41348"/>
              <a:satOff val="-23655"/>
              <a:lumOff val="191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6</a:t>
          </a:r>
        </a:p>
      </dsp:txBody>
      <dsp:txXfrm>
        <a:off x="9304700" y="511300"/>
        <a:ext cx="477174" cy="477174"/>
      </dsp:txXfrm>
    </dsp:sp>
    <dsp:sp modelId="{767F2B48-8E3B-4E03-AE47-36C05AFF155E}">
      <dsp:nvSpPr>
        <dsp:cNvPr id="0" name=""/>
        <dsp:cNvSpPr/>
      </dsp:nvSpPr>
      <dsp:spPr>
        <a:xfrm>
          <a:off x="8756157" y="1252900"/>
          <a:ext cx="1574260" cy="22113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u="none" kern="1200" dirty="0"/>
            <a:t>July- Summer Carnival, 55 Utley, TBD</a:t>
          </a:r>
        </a:p>
      </dsp:txBody>
      <dsp:txXfrm>
        <a:off x="8756157" y="1567752"/>
        <a:ext cx="1574260" cy="1896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0BCCEA4B-F3EB-4171-AE59-457154E02EEE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6E793552-5898-4293-8C7D-49823170C6CF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37CDDB0-D246-4BF3-A6BB-E15F509C93D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4D676F-4DB5-46B8-8F00-05DB67D5471C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7BE5AB-3192-4552-A220-BA06EA9D867F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Stay Interview Questions</a:t>
            </a:r>
          </a:p>
          <a:p>
            <a:pPr marL="845786" lvl="1" indent="-362480">
              <a:buFont typeface="+mj-lt"/>
              <a:buAutoNum type="arabicPeriod"/>
            </a:pP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What do you look forward to each day when you are driving to work?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5786" lvl="1" indent="-362480">
              <a:buFont typeface="+mj-lt"/>
              <a:buAutoNum type="arabicPeriod"/>
            </a:pP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What are you learning here? What do you want to learn? 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5786" lvl="1" indent="-362480">
              <a:buFont typeface="+mj-lt"/>
              <a:buAutoNum type="arabicPeriod"/>
            </a:pP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Why do you stay here?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5786" lvl="1" indent="-362480">
              <a:buFont typeface="+mj-lt"/>
              <a:buAutoNum type="arabicPeriod"/>
            </a:pP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When is the last time you thought about leaving us and what prompted it?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5786" lvl="1" indent="-362480">
              <a:buFont typeface="+mj-lt"/>
              <a:buAutoNum type="arabicPeriod"/>
            </a:pP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What can I do to make your job better for you? 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5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6/16/2022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UCP Town Hall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ucplisten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erri.dorsey@ucpcentralp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Town Hall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3"/>
            <a:ext cx="6931152" cy="1486553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Janeen Latin</a:t>
            </a:r>
          </a:p>
          <a:p>
            <a:r>
              <a:rPr lang="en-US" b="1" dirty="0"/>
              <a:t>President/CEO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January 5, 2024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CF115D0-95D1-4E00-9651-0588B8EA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55" y="5747658"/>
            <a:ext cx="1715308" cy="979714"/>
          </a:xfrm>
          <a:prstGeom prst="rect">
            <a:avLst/>
          </a:prstGeom>
        </p:spPr>
      </p:pic>
      <p:pic>
        <p:nvPicPr>
          <p:cNvPr id="4" name="Content Placeholder 16" descr="Logo&#10;&#10;Description automatically generated">
            <a:extLst>
              <a:ext uri="{FF2B5EF4-FFF2-40B4-BE49-F238E27FC236}">
                <a16:creationId xmlns:a16="http://schemas.microsoft.com/office/drawing/2014/main" id="{C6079671-3715-A7B5-5FF3-70A4B1DF4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11011"/>
            <a:ext cx="1715308" cy="15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r of socks with a qr code&#10;&#10;Description automatically generated">
            <a:extLst>
              <a:ext uri="{FF2B5EF4-FFF2-40B4-BE49-F238E27FC236}">
                <a16:creationId xmlns:a16="http://schemas.microsoft.com/office/drawing/2014/main" id="{35A10DE5-E1A0-5E35-5398-9D18BDF76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36"/>
          <a:stretch/>
        </p:blipFill>
        <p:spPr>
          <a:xfrm>
            <a:off x="1004437" y="435428"/>
            <a:ext cx="9920738" cy="6422571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A4FBA-41F9-41F5-88B7-F79D63F1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431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CA6B82E-6B5A-2148-36AD-96C542FCFC4D}"/>
              </a:ext>
            </a:extLst>
          </p:cNvPr>
          <p:cNvSpPr txBox="1">
            <a:spLocks/>
          </p:cNvSpPr>
          <p:nvPr/>
        </p:nvSpPr>
        <p:spPr>
          <a:xfrm>
            <a:off x="1419712" y="4140302"/>
            <a:ext cx="9339226" cy="1725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1F2C8-B399-B2BA-89CD-B178419E3CA5}"/>
              </a:ext>
            </a:extLst>
          </p:cNvPr>
          <p:cNvSpPr/>
          <p:nvPr/>
        </p:nvSpPr>
        <p:spPr>
          <a:xfrm>
            <a:off x="7248979" y="850032"/>
            <a:ext cx="3300863" cy="8858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Order TODAY!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100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83CD-059C-4A3C-8337-1053A066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57922"/>
            <a:ext cx="9144000" cy="124086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Questions?</a:t>
            </a:r>
            <a:endParaRPr lang="en-US" sz="7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3B7BE-39F6-40AC-AB8F-9F8D5C70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0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F8A0-5038-F216-C955-01D7C616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39942-491D-8E71-633B-FCDF20144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Residential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</a:rPr>
              <a:t>Acolades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4C313-2B8A-A4EE-3BE2-7C7C25A09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42376" y="2540403"/>
            <a:ext cx="3200400" cy="71323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AWC Expansion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8F80F-1242-9E3A-E1BC-AE5AB1D8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A1CA24-37C3-0A69-E337-E907411EB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5607" y="2612053"/>
            <a:ext cx="3200400" cy="71323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CPS Consolidation</a:t>
            </a:r>
          </a:p>
        </p:txBody>
      </p:sp>
      <p:pic>
        <p:nvPicPr>
          <p:cNvPr id="15" name="Content Placeholder 14" descr="A building with a parking lot">
            <a:extLst>
              <a:ext uri="{FF2B5EF4-FFF2-40B4-BE49-F238E27FC236}">
                <a16:creationId xmlns:a16="http://schemas.microsoft.com/office/drawing/2014/main" id="{88DD940B-6C4C-3033-520A-08DBBEB0B3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93618" y="4103350"/>
            <a:ext cx="3433144" cy="22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3B9342-F271-F91E-3637-1AAA30068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3280357"/>
            <a:ext cx="3200400" cy="2850940"/>
          </a:xfrm>
        </p:spPr>
        <p:txBody>
          <a:bodyPr/>
          <a:lstStyle/>
          <a:p>
            <a:r>
              <a:rPr lang="en-US" dirty="0"/>
              <a:t>Lititz Office of Agency with Choice will open at the end of January.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5B48B3-F44E-579E-B79E-7C44D2B0C2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5607" y="3394627"/>
            <a:ext cx="3269884" cy="2987465"/>
          </a:xfrm>
        </p:spPr>
        <p:txBody>
          <a:bodyPr>
            <a:noAutofit/>
          </a:bodyPr>
          <a:lstStyle/>
          <a:p>
            <a:r>
              <a:rPr lang="en-US" dirty="0"/>
              <a:t>13 locations to 10 locations</a:t>
            </a:r>
          </a:p>
          <a:p>
            <a:r>
              <a:rPr lang="en-US" dirty="0"/>
              <a:t>Closing Lemoyne, Harrisburg West   (6</a:t>
            </a:r>
            <a:r>
              <a:rPr lang="en-US" baseline="30000" dirty="0"/>
              <a:t>th</a:t>
            </a:r>
            <a:r>
              <a:rPr lang="en-US" dirty="0"/>
              <a:t> St.), and Chambersburg effective February 22.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Why?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Create operational efficiencies and support sustainability through a reduction in fixed costs.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B84939AC-5A7F-4B29-D753-EF46A813E2E7}"/>
              </a:ext>
            </a:extLst>
          </p:cNvPr>
          <p:cNvSpPr txBox="1">
            <a:spLocks/>
          </p:cNvSpPr>
          <p:nvPr/>
        </p:nvSpPr>
        <p:spPr>
          <a:xfrm>
            <a:off x="487299" y="3308902"/>
            <a:ext cx="3200400" cy="285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Selected for poster session at the ODP Everyday Lives Conference!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17" descr="A poster with many people&#10;&#10;Description automatically generated">
            <a:extLst>
              <a:ext uri="{FF2B5EF4-FFF2-40B4-BE49-F238E27FC236}">
                <a16:creationId xmlns:a16="http://schemas.microsoft.com/office/drawing/2014/main" id="{2CC366F7-14AE-1504-DAF4-1EAAC680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68" y="4078809"/>
            <a:ext cx="2530601" cy="22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AC70A0AD-4A0C-40FD-A774-6B09C173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1006E-0A70-4B24-9ECF-5487FD51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2633" y="1334072"/>
            <a:ext cx="3613385" cy="7132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Financial- July 2023-September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A4FBA-41F9-41F5-88B7-F79D63F1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6D04B8-8403-552E-3FC3-64CC78BD2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140301"/>
              </p:ext>
            </p:extLst>
          </p:nvPr>
        </p:nvGraphicFramePr>
        <p:xfrm>
          <a:off x="4011987" y="2558867"/>
          <a:ext cx="4470831" cy="393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407DF6-AFEA-1130-A74D-8347A083A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88852"/>
              </p:ext>
            </p:extLst>
          </p:nvPr>
        </p:nvGraphicFramePr>
        <p:xfrm>
          <a:off x="249885" y="2563125"/>
          <a:ext cx="3969689" cy="290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B61BAE-01E1-87CF-B319-252D98C1B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819461"/>
              </p:ext>
            </p:extLst>
          </p:nvPr>
        </p:nvGraphicFramePr>
        <p:xfrm>
          <a:off x="7972424" y="2659634"/>
          <a:ext cx="3969689" cy="280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733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AC70A0AD-4A0C-40FD-A774-6B09C173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1006E-0A70-4B24-9ECF-5487FD51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75192" y="2682580"/>
            <a:ext cx="3200400" cy="7132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Turnover</a:t>
            </a:r>
            <a:r>
              <a:rPr lang="en-US" dirty="0"/>
              <a:t> 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F062E-956B-4680-B26F-D1CA5D55B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956" y="3415912"/>
            <a:ext cx="3200400" cy="29006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Since July 1, </a:t>
            </a:r>
            <a:r>
              <a:rPr lang="en-US" u="sng" dirty="0"/>
              <a:t>we hired 82 employees</a:t>
            </a:r>
            <a:r>
              <a:rPr lang="en-US" dirty="0"/>
              <a:t>. </a:t>
            </a:r>
          </a:p>
          <a:p>
            <a:r>
              <a:rPr lang="en-US" dirty="0"/>
              <a:t>Admin-6</a:t>
            </a:r>
          </a:p>
          <a:p>
            <a:r>
              <a:rPr lang="en-US" dirty="0"/>
              <a:t>AWC-3 </a:t>
            </a:r>
            <a:r>
              <a:rPr lang="en-US" sz="1500" dirty="0"/>
              <a:t>(</a:t>
            </a:r>
            <a:r>
              <a:rPr lang="en-US" sz="1700" dirty="0"/>
              <a:t>196 SSPs)</a:t>
            </a:r>
          </a:p>
          <a:p>
            <a:r>
              <a:rPr lang="en-US" dirty="0"/>
              <a:t>Childhood &amp; Ancillary-2</a:t>
            </a:r>
          </a:p>
          <a:p>
            <a:r>
              <a:rPr lang="en-US" dirty="0"/>
              <a:t>CPS-34</a:t>
            </a:r>
          </a:p>
          <a:p>
            <a:r>
              <a:rPr lang="en-US" dirty="0"/>
              <a:t>Employment &amp; Community-7 </a:t>
            </a:r>
          </a:p>
          <a:p>
            <a:r>
              <a:rPr lang="en-US" dirty="0"/>
              <a:t>Residential-30</a:t>
            </a:r>
          </a:p>
          <a:p>
            <a:pPr marL="0" indent="0">
              <a:buNone/>
            </a:pPr>
            <a:r>
              <a:rPr lang="en-US" sz="1600" dirty="0"/>
              <a:t>60+ open positions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6A793-D0F5-4A04-98C7-588A051B5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75192" y="3398932"/>
            <a:ext cx="3200400" cy="28509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Since July 1, </a:t>
            </a:r>
            <a:r>
              <a:rPr lang="en-US" u="sng" dirty="0"/>
              <a:t>we lost 62 employees</a:t>
            </a:r>
            <a:r>
              <a:rPr lang="en-US" dirty="0"/>
              <a:t>. </a:t>
            </a:r>
          </a:p>
          <a:p>
            <a:r>
              <a:rPr lang="en-US" dirty="0"/>
              <a:t>Admin-5</a:t>
            </a:r>
          </a:p>
          <a:p>
            <a:r>
              <a:rPr lang="en-US" dirty="0"/>
              <a:t>AWC-1 </a:t>
            </a:r>
            <a:r>
              <a:rPr lang="en-US" sz="1400" dirty="0"/>
              <a:t>(</a:t>
            </a:r>
            <a:r>
              <a:rPr lang="en-US" sz="1600" dirty="0"/>
              <a:t>238 SSPs)</a:t>
            </a:r>
            <a:endParaRPr lang="en-US" sz="1500" dirty="0"/>
          </a:p>
          <a:p>
            <a:r>
              <a:rPr lang="en-US" dirty="0"/>
              <a:t>Childhood &amp; Ancillary-3</a:t>
            </a:r>
          </a:p>
          <a:p>
            <a:r>
              <a:rPr lang="en-US" dirty="0"/>
              <a:t>CPS-20</a:t>
            </a:r>
          </a:p>
          <a:p>
            <a:r>
              <a:rPr lang="en-US" dirty="0"/>
              <a:t>Employment &amp; Community-4 </a:t>
            </a:r>
          </a:p>
          <a:p>
            <a:r>
              <a:rPr lang="en-US" dirty="0"/>
              <a:t>Residential-29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Checkbox Checked with solid fill">
            <a:extLst>
              <a:ext uri="{FF2B5EF4-FFF2-40B4-BE49-F238E27FC236}">
                <a16:creationId xmlns:a16="http://schemas.microsoft.com/office/drawing/2014/main" id="{AA0AC9AC-075C-6CE6-9CC8-27E0FD75941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0466" y="2704668"/>
            <a:ext cx="539173" cy="53917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A4FBA-41F9-41F5-88B7-F79D63F1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December 31,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05C3F9-4EEE-261A-A87B-70FD6145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568" y="2682580"/>
            <a:ext cx="3200400" cy="7112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Hires</a:t>
            </a:r>
            <a:r>
              <a:rPr lang="en-US" dirty="0"/>
              <a:t>  	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7008369-657D-CB6F-59F7-B97D80173C8F}"/>
              </a:ext>
            </a:extLst>
          </p:cNvPr>
          <p:cNvSpPr txBox="1">
            <a:spLocks/>
          </p:cNvSpPr>
          <p:nvPr/>
        </p:nvSpPr>
        <p:spPr>
          <a:xfrm>
            <a:off x="4282633" y="1334072"/>
            <a:ext cx="3613385" cy="713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Personnel</a:t>
            </a:r>
          </a:p>
        </p:txBody>
      </p:sp>
      <p:pic>
        <p:nvPicPr>
          <p:cNvPr id="13" name="Graphic 12" descr="Badge Cross with solid fill">
            <a:extLst>
              <a:ext uri="{FF2B5EF4-FFF2-40B4-BE49-F238E27FC236}">
                <a16:creationId xmlns:a16="http://schemas.microsoft.com/office/drawing/2014/main" id="{5C11518F-5F91-48E0-2BE6-02C902A7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0226" y="2709064"/>
            <a:ext cx="450332" cy="45033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4C990E-AE77-744F-6DC9-51DB2C1C147D}"/>
              </a:ext>
            </a:extLst>
          </p:cNvPr>
          <p:cNvSpPr txBox="1">
            <a:spLocks/>
          </p:cNvSpPr>
          <p:nvPr/>
        </p:nvSpPr>
        <p:spPr>
          <a:xfrm>
            <a:off x="837250" y="3194748"/>
            <a:ext cx="3200400" cy="2900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Admin-44</a:t>
            </a:r>
          </a:p>
          <a:p>
            <a:r>
              <a:rPr lang="en-US" dirty="0"/>
              <a:t>AWC-28 </a:t>
            </a:r>
            <a:r>
              <a:rPr lang="en-US" sz="1700" dirty="0"/>
              <a:t>(SSPs 1,257)</a:t>
            </a:r>
          </a:p>
          <a:p>
            <a:r>
              <a:rPr lang="en-US" dirty="0"/>
              <a:t>Childhood &amp; Ancillary-26</a:t>
            </a:r>
          </a:p>
          <a:p>
            <a:r>
              <a:rPr lang="en-US" dirty="0"/>
              <a:t>CPS-86</a:t>
            </a:r>
          </a:p>
          <a:p>
            <a:r>
              <a:rPr lang="en-US" dirty="0"/>
              <a:t>Employment &amp; Community- 28</a:t>
            </a:r>
          </a:p>
          <a:p>
            <a:r>
              <a:rPr lang="en-US" dirty="0"/>
              <a:t>Residential-148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4652821-7E6C-01AC-A73F-C138175701F8}"/>
              </a:ext>
            </a:extLst>
          </p:cNvPr>
          <p:cNvSpPr txBox="1">
            <a:spLocks/>
          </p:cNvSpPr>
          <p:nvPr/>
        </p:nvSpPr>
        <p:spPr>
          <a:xfrm>
            <a:off x="900556" y="2704668"/>
            <a:ext cx="3200400" cy="711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Total Employees-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1617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89C73108-DA64-295A-61B4-1FE104655D7C}"/>
              </a:ext>
            </a:extLst>
          </p:cNvPr>
          <p:cNvSpPr/>
          <p:nvPr/>
        </p:nvSpPr>
        <p:spPr>
          <a:xfrm>
            <a:off x="6305797" y="5658965"/>
            <a:ext cx="1708089" cy="10625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Net Gain: </a:t>
            </a:r>
            <a:r>
              <a:rPr lang="en-US" dirty="0"/>
              <a:t>20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A81123-D47D-4E57-618F-8AB05B21FFC1}"/>
              </a:ext>
            </a:extLst>
          </p:cNvPr>
          <p:cNvSpPr/>
          <p:nvPr/>
        </p:nvSpPr>
        <p:spPr>
          <a:xfrm>
            <a:off x="10298013" y="2320066"/>
            <a:ext cx="1528917" cy="979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Less than 6 </a:t>
            </a:r>
            <a:r>
              <a:rPr lang="en-US" sz="1800" b="1" dirty="0" err="1"/>
              <a:t>mo</a:t>
            </a:r>
            <a:r>
              <a:rPr lang="en-US" sz="1800" b="1" dirty="0"/>
              <a:t>- 32% (20ppl)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380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A4FBA-41F9-41F5-88B7-F79D63F1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7008369-657D-CB6F-59F7-B97D80173C8F}"/>
              </a:ext>
            </a:extLst>
          </p:cNvPr>
          <p:cNvSpPr txBox="1">
            <a:spLocks/>
          </p:cNvSpPr>
          <p:nvPr/>
        </p:nvSpPr>
        <p:spPr>
          <a:xfrm>
            <a:off x="4282633" y="1334072"/>
            <a:ext cx="3613385" cy="713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15595-748E-3CA9-7906-74795BCA903D}"/>
              </a:ext>
            </a:extLst>
          </p:cNvPr>
          <p:cNvSpPr txBox="1"/>
          <p:nvPr/>
        </p:nvSpPr>
        <p:spPr>
          <a:xfrm>
            <a:off x="2521586" y="1321356"/>
            <a:ext cx="7148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“People leave because of the accumulated emotions of everyday problems”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CA6B82E-6B5A-2148-36AD-96C542FCFC4D}"/>
              </a:ext>
            </a:extLst>
          </p:cNvPr>
          <p:cNvSpPr txBox="1">
            <a:spLocks/>
          </p:cNvSpPr>
          <p:nvPr/>
        </p:nvSpPr>
        <p:spPr>
          <a:xfrm>
            <a:off x="1419712" y="4140302"/>
            <a:ext cx="9339226" cy="1725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6FA9508-3739-7EDC-1649-A5F9CDD9E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2" b="33077"/>
          <a:stretch/>
        </p:blipFill>
        <p:spPr>
          <a:xfrm>
            <a:off x="3584406" y="0"/>
            <a:ext cx="4761905" cy="1350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9F1CE-1B04-227B-6992-E6520142C0CB}"/>
              </a:ext>
            </a:extLst>
          </p:cNvPr>
          <p:cNvSpPr txBox="1"/>
          <p:nvPr/>
        </p:nvSpPr>
        <p:spPr>
          <a:xfrm>
            <a:off x="3584406" y="2591721"/>
            <a:ext cx="57627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800" b="1" i="0" u="none" strike="noStrike" baseline="0" dirty="0">
                <a:solidFill>
                  <a:srgbClr val="00B050"/>
                </a:solidFill>
                <a:latin typeface="The Hand" panose="020B0604020202020204" pitchFamily="66" charset="0"/>
              </a:rPr>
              <a:t>Areas to Grow*: Trust &amp; Communication</a:t>
            </a:r>
          </a:p>
          <a:p>
            <a:pPr marR="0" algn="l" rtl="0">
              <a:buClr>
                <a:srgbClr val="FFC000"/>
              </a:buClr>
              <a:buFont typeface="Symbol" panose="05050102010706020507" pitchFamily="18" charset="2"/>
              <a:buChar char="·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he Hand" panose="020B0604020202020204" pitchFamily="66" charset="0"/>
              </a:rPr>
              <a:t>Trust between employees and Leadership Team</a:t>
            </a:r>
          </a:p>
          <a:p>
            <a:pPr marR="0" algn="l" rtl="0">
              <a:buClr>
                <a:srgbClr val="FFC000"/>
              </a:buClr>
              <a:buFont typeface="Symbol" panose="05050102010706020507" pitchFamily="18" charset="2"/>
              <a:buChar char="·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he Hand" panose="020B0604020202020204" pitchFamily="66" charset="0"/>
              </a:rPr>
              <a:t>Communication between supervisor and employees</a:t>
            </a:r>
          </a:p>
          <a:p>
            <a:pPr marR="0" algn="l" rtl="0">
              <a:buClr>
                <a:srgbClr val="FFC000"/>
              </a:buClr>
              <a:buFont typeface="Symbol" panose="05050102010706020507" pitchFamily="18" charset="2"/>
              <a:buChar char="·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he Hand" panose="020B0604020202020204" pitchFamily="66" charset="0"/>
              </a:rPr>
              <a:t>Trust between employees and Division Leadership</a:t>
            </a:r>
          </a:p>
          <a:p>
            <a:pPr marR="0" algn="l" rtl="0">
              <a:buClr>
                <a:srgbClr val="FFC000"/>
              </a:buClr>
              <a:buFont typeface="Symbol" panose="05050102010706020507" pitchFamily="18" charset="2"/>
              <a:buChar char="·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he Hand" panose="020B0604020202020204" pitchFamily="66" charset="0"/>
              </a:rPr>
              <a:t>Communication about changes departmentally</a:t>
            </a:r>
          </a:p>
          <a:p>
            <a:pPr marR="0" algn="l" rtl="0">
              <a:buClr>
                <a:srgbClr val="FFC000"/>
              </a:buClr>
              <a:buFont typeface="Symbol" panose="05050102010706020507" pitchFamily="18" charset="2"/>
              <a:buChar char="·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he Hand" panose="020B0604020202020204" pitchFamily="66" charset="0"/>
              </a:rPr>
              <a:t>Communication between division leadership and 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02C3D-409D-4CE5-C4FB-94A1FD641779}"/>
              </a:ext>
            </a:extLst>
          </p:cNvPr>
          <p:cNvSpPr txBox="1"/>
          <p:nvPr/>
        </p:nvSpPr>
        <p:spPr>
          <a:xfrm>
            <a:off x="1204685" y="5248298"/>
            <a:ext cx="10755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he Hand" panose="020B0604020202020204" pitchFamily="66" charset="0"/>
              </a:rPr>
              <a:t>Keep these items in the back of your mind as you are interacting with your coworkers at UCP. </a:t>
            </a:r>
            <a:r>
              <a:rPr lang="en-US" sz="2000" b="1" i="0" u="none" strike="noStrike" baseline="0" dirty="0">
                <a:solidFill>
                  <a:srgbClr val="009193"/>
                </a:solidFill>
                <a:latin typeface="The Hand" panose="020B0604020202020204" pitchFamily="66" charset="0"/>
              </a:rPr>
              <a:t>We would love some more feedback in this area.  Consider providing more information about how we can improve trust and communication through our electronic comment box, My 2 Cents at </a:t>
            </a:r>
            <a:r>
              <a:rPr lang="en-US" sz="2000" b="1" i="0" u="sng" strike="noStrike" baseline="0" dirty="0">
                <a:solidFill>
                  <a:srgbClr val="009193"/>
                </a:solidFill>
                <a:latin typeface="The Hand" panose="020B0604020202020204" pitchFamily="66" charset="0"/>
                <a:hlinkClick r:id="rId4"/>
              </a:rPr>
              <a:t>www.ucplistens.com</a:t>
            </a:r>
            <a:r>
              <a:rPr lang="en-US" sz="2000" b="1" i="0" u="none" strike="noStrike" baseline="0" dirty="0">
                <a:solidFill>
                  <a:srgbClr val="009193"/>
                </a:solidFill>
                <a:latin typeface="The Hand" panose="020B0604020202020204" pitchFamily="66" charset="0"/>
                <a:hlinkClick r:id="rId4"/>
              </a:rPr>
              <a:t>  </a:t>
            </a:r>
            <a:r>
              <a:rPr lang="en-US" sz="2000" b="1" i="0" u="none" strike="noStrike" baseline="0" dirty="0">
                <a:solidFill>
                  <a:srgbClr val="009193"/>
                </a:solidFill>
                <a:latin typeface="The Hand" panose="020B0604020202020204" pitchFamily="66" charset="0"/>
              </a:rPr>
              <a:t>                                                                      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The Hand" panose="020B0604020202020204" pitchFamily="66" charset="0"/>
              </a:rPr>
              <a:t>*Reported by employees in the 2023 Engagement and Satisfaction Survey</a:t>
            </a:r>
          </a:p>
          <a:p>
            <a:pPr marR="0" algn="l" rtl="0"/>
            <a:endParaRPr lang="en-US" sz="1800" b="1" i="0" u="none" strike="noStrike" baseline="0" dirty="0">
              <a:solidFill>
                <a:srgbClr val="009193"/>
              </a:solidFill>
              <a:latin typeface="The Hand" panose="020B0604020202020204" pitchFamily="66" charset="0"/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2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AC70A0AD-4A0C-40FD-A774-6B09C173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Pathfinder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1006E-0A70-4B24-9ECF-5487FD51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2071" y="2736904"/>
            <a:ext cx="3200400" cy="71323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Opportunities!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6A793-D0F5-4A04-98C7-588A051B5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7232" y="3434108"/>
            <a:ext cx="3363814" cy="285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he Hand" panose="03070502030502020204" pitchFamily="66" charset="0"/>
              </a:rPr>
              <a:t>NADSP- DSP I, II, III</a:t>
            </a:r>
          </a:p>
          <a:p>
            <a:pPr marL="0" indent="0">
              <a:buNone/>
            </a:pPr>
            <a:r>
              <a:rPr lang="en-US" b="1" dirty="0">
                <a:latin typeface="The Hand" panose="03070502030502020204" pitchFamily="66" charset="0"/>
              </a:rPr>
              <a:t>NADSP- Front Line Supervisor</a:t>
            </a:r>
          </a:p>
          <a:p>
            <a:pPr marL="0" indent="0">
              <a:buNone/>
            </a:pPr>
            <a:r>
              <a:rPr lang="en-US" b="1" dirty="0">
                <a:latin typeface="The Hand" panose="03070502030502020204" pitchFamily="66" charset="0"/>
              </a:rPr>
              <a:t>Charting the Life Course</a:t>
            </a:r>
          </a:p>
          <a:p>
            <a:pPr marL="0" indent="0">
              <a:buNone/>
            </a:pPr>
            <a:r>
              <a:rPr lang="en-US" b="1" dirty="0">
                <a:latin typeface="The Hand" panose="03070502030502020204" pitchFamily="66" charset="0"/>
              </a:rPr>
              <a:t>SHIFT: Enabling Technology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A4FBA-41F9-41F5-88B7-F79D63F1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7008369-657D-CB6F-59F7-B97D80173C8F}"/>
              </a:ext>
            </a:extLst>
          </p:cNvPr>
          <p:cNvSpPr txBox="1">
            <a:spLocks/>
          </p:cNvSpPr>
          <p:nvPr/>
        </p:nvSpPr>
        <p:spPr>
          <a:xfrm>
            <a:off x="2220687" y="1334072"/>
            <a:ext cx="7879872" cy="713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Professional Development/Credentialing Opportunities for staff in ODP funded programs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4C990E-AE77-744F-6DC9-51DB2C1C147D}"/>
              </a:ext>
            </a:extLst>
          </p:cNvPr>
          <p:cNvSpPr txBox="1">
            <a:spLocks/>
          </p:cNvSpPr>
          <p:nvPr/>
        </p:nvSpPr>
        <p:spPr>
          <a:xfrm>
            <a:off x="837250" y="3194748"/>
            <a:ext cx="3200400" cy="290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4652821-7E6C-01AC-A73F-C138175701F8}"/>
              </a:ext>
            </a:extLst>
          </p:cNvPr>
          <p:cNvSpPr txBox="1">
            <a:spLocks/>
          </p:cNvSpPr>
          <p:nvPr/>
        </p:nvSpPr>
        <p:spPr>
          <a:xfrm>
            <a:off x="900556" y="2704668"/>
            <a:ext cx="3200400" cy="711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A3CCD5-4CB4-BEB5-ECA3-56803D9BEF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3943" y="3398932"/>
            <a:ext cx="3758868" cy="2850940"/>
          </a:xfrm>
        </p:spPr>
        <p:txBody>
          <a:bodyPr>
            <a:noAutofit/>
          </a:bodyPr>
          <a:lstStyle/>
          <a:p>
            <a:r>
              <a:rPr lang="en-US" b="1" dirty="0">
                <a:latin typeface="The Hand" panose="03070502030502020204" pitchFamily="66" charset="0"/>
              </a:rPr>
              <a:t>Launched January 26, 2023</a:t>
            </a:r>
          </a:p>
          <a:p>
            <a:r>
              <a:rPr lang="en-US" b="1" dirty="0">
                <a:latin typeface="The Hand" panose="03070502030502020204" pitchFamily="66" charset="0"/>
              </a:rPr>
              <a:t>Credentialing funded through Office of Developmental Programs</a:t>
            </a:r>
          </a:p>
          <a:p>
            <a:r>
              <a:rPr lang="en-US" b="1" dirty="0">
                <a:latin typeface="The Hand" panose="03070502030502020204" pitchFamily="66" charset="0"/>
              </a:rPr>
              <a:t>Opportunity for bonus (ODP funded) and wage increase (UCP funded) for agency employees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00FCAC4-51BF-4211-36E9-04338EAC442C}"/>
              </a:ext>
            </a:extLst>
          </p:cNvPr>
          <p:cNvSpPr txBox="1">
            <a:spLocks/>
          </p:cNvSpPr>
          <p:nvPr/>
        </p:nvSpPr>
        <p:spPr>
          <a:xfrm>
            <a:off x="1364064" y="2717756"/>
            <a:ext cx="3200400" cy="711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About</a:t>
            </a:r>
            <a:r>
              <a:rPr lang="en-US" sz="4400" b="1" dirty="0"/>
              <a:t>	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B2AEBE-2292-DAE4-C17A-9AE30C26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33" y="127919"/>
            <a:ext cx="2886720" cy="144336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81E570E-7EBF-1D98-C039-B98DC7967CCC}"/>
              </a:ext>
            </a:extLst>
          </p:cNvPr>
          <p:cNvSpPr txBox="1">
            <a:spLocks/>
          </p:cNvSpPr>
          <p:nvPr/>
        </p:nvSpPr>
        <p:spPr>
          <a:xfrm>
            <a:off x="7987612" y="2717756"/>
            <a:ext cx="3200400" cy="713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85DF9AD-5DDA-AEA5-0AFF-DFF2B1CC8ACC}"/>
              </a:ext>
            </a:extLst>
          </p:cNvPr>
          <p:cNvSpPr txBox="1">
            <a:spLocks/>
          </p:cNvSpPr>
          <p:nvPr/>
        </p:nvSpPr>
        <p:spPr>
          <a:xfrm>
            <a:off x="9090129" y="2736904"/>
            <a:ext cx="2477757" cy="3262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rtl="0">
              <a:buNone/>
            </a:pPr>
            <a:r>
              <a:rPr lang="en-US" sz="9600" b="0" i="1" u="none" strike="noStrike" baseline="0" dirty="0">
                <a:latin typeface="The Hand" panose="03070502030502020204" pitchFamily="66" charset="0"/>
              </a:rPr>
              <a:t>“I chose to enroll because I saw an opportunity to increase my knowledge in my field of work and while doing that, I got big bonuses and wage increases.  It’s a win, win!”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E2B40C-F5EF-26B2-FE0A-AC133CDF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798" y="2563752"/>
            <a:ext cx="1758331" cy="2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Watch for in the coming months…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3" y="1307592"/>
            <a:ext cx="5282831" cy="4251960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Picnic Survey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Communication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Dates to Remember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BFD0-E989-4A8A-BFF6-3E2CFC5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Content Placeholder 4" descr="timeline SmartArt graphic">
            <a:extLst>
              <a:ext uri="{FF2B5EF4-FFF2-40B4-BE49-F238E27FC236}">
                <a16:creationId xmlns:a16="http://schemas.microsoft.com/office/drawing/2014/main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367550"/>
              </p:ext>
            </p:extLst>
          </p:nvPr>
        </p:nvGraphicFramePr>
        <p:xfrm>
          <a:off x="841375" y="2305050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0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3" y="1965960"/>
            <a:ext cx="5282831" cy="4251960"/>
          </a:xfrm>
        </p:spPr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Refer a Friend to work at UCP… you could receive $1,000 for EACH referral!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Share jobs on social media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Volunteer for Magic Night, contact Terri Dorsey,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terri.dorsey@ucpcentralpa.org</a:t>
            </a: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Purchase UCP socks!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6400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8DA88-2D67-4B30-8205-C52078711284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2902</TotalTime>
  <Words>632</Words>
  <Application>Microsoft Office PowerPoint</Application>
  <PresentationFormat>Widescreen</PresentationFormat>
  <Paragraphs>113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The Hand</vt:lpstr>
      <vt:lpstr>The Hand Black</vt:lpstr>
      <vt:lpstr>The Serif Hand Black</vt:lpstr>
      <vt:lpstr>SketchyVTI</vt:lpstr>
      <vt:lpstr>Town Hall</vt:lpstr>
      <vt:lpstr>Things to know</vt:lpstr>
      <vt:lpstr>Things to Know</vt:lpstr>
      <vt:lpstr>Things to Know</vt:lpstr>
      <vt:lpstr>PowerPoint Presentation</vt:lpstr>
      <vt:lpstr>Career Pathfinder</vt:lpstr>
      <vt:lpstr>What to Watch for in the coming months…</vt:lpstr>
      <vt:lpstr>Dates to Remember</vt:lpstr>
      <vt:lpstr>How you can help…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</dc:title>
  <dc:creator>Latin, Janeen</dc:creator>
  <cp:lastModifiedBy>Latin, Janeen</cp:lastModifiedBy>
  <cp:revision>27</cp:revision>
  <dcterms:created xsi:type="dcterms:W3CDTF">2022-06-16T03:32:00Z</dcterms:created>
  <dcterms:modified xsi:type="dcterms:W3CDTF">2024-01-05T08:12:56Z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